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8" r:id="rId2"/>
    <p:sldId id="283" r:id="rId3"/>
    <p:sldId id="284" r:id="rId4"/>
    <p:sldId id="286" r:id="rId5"/>
    <p:sldId id="285" r:id="rId6"/>
    <p:sldId id="282"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5294" autoAdjust="0"/>
  </p:normalViewPr>
  <p:slideViewPr>
    <p:cSldViewPr snapToGrid="0">
      <p:cViewPr varScale="1">
        <p:scale>
          <a:sx n="96" d="100"/>
          <a:sy n="96" d="100"/>
        </p:scale>
        <p:origin x="86" y="130"/>
      </p:cViewPr>
      <p:guideLst>
        <p:guide orient="horz" pos="2160"/>
        <p:guide pos="3840"/>
      </p:guideLst>
    </p:cSldViewPr>
  </p:slideViewPr>
  <p:notesTextViewPr>
    <p:cViewPr>
      <p:scale>
        <a:sx n="3" d="2"/>
        <a:sy n="3" d="2"/>
      </p:scale>
      <p:origin x="0" y="0"/>
    </p:cViewPr>
  </p:notesTextViewPr>
  <p:notesViewPr>
    <p:cSldViewPr snapToGrid="0">
      <p:cViewPr varScale="1">
        <p:scale>
          <a:sx n="68" d="100"/>
          <a:sy n="68" d="100"/>
        </p:scale>
        <p:origin x="2808" y="5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E08F2E-5F06-4CE2-A139-452A1382A6F0}" type="datetimeFigureOut">
              <a:rPr lang="en-US"/>
              <a:t>10/14/2020</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28588A-5C4E-401A-AECC-B6F63A9DE965}" type="slidenum">
              <a:rPr/>
              <a:t>‹#›</a:t>
            </a:fld>
            <a:endParaRPr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4C5DC6-1594-414D-9341-ABA08739246C}" type="datetimeFigureOut">
              <a:rPr lang="en-US"/>
              <a:t>10/14/2020</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542409-6A04-4DC6-AC3A-D3758287A8F2}" type="slidenum">
              <a:rPr/>
              <a:t>‹#›</a:t>
            </a:fld>
            <a:endParaRPr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1</a:t>
            </a:fld>
            <a:endParaRPr lang="en-US" dirty="0"/>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7542409-6A04-4DC6-AC3A-D3758287A8F2}" type="slidenum">
              <a:rPr lang="en-US" smtClean="0"/>
              <a:t>6</a:t>
            </a:fld>
            <a:endParaRPr lang="en-US" dirty="0"/>
          </a:p>
        </p:txBody>
      </p:sp>
    </p:spTree>
    <p:extLst>
      <p:ext uri="{BB962C8B-B14F-4D97-AF65-F5344CB8AC3E}">
        <p14:creationId xmlns:p14="http://schemas.microsoft.com/office/powerpoint/2010/main" val="8114651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751777" y="3019706"/>
            <a:ext cx="4846320" cy="2387600"/>
          </a:xfrm>
        </p:spPr>
        <p:txBody>
          <a:bodyPr anchor="b">
            <a:normAutofit/>
          </a:bodyPr>
          <a:lstStyle>
            <a:lvl1pPr algn="l">
              <a:lnSpc>
                <a:spcPct val="90000"/>
              </a:lnSpc>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751777" y="5381894"/>
            <a:ext cx="4846320" cy="448056"/>
          </a:xfrm>
        </p:spPr>
        <p:txBody>
          <a:bodyPr>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a:p>
        </p:txBody>
      </p:sp>
      <p:pic>
        <p:nvPicPr>
          <p:cNvPr id="8" name="Picture 7" descr="Puffy white clouds in deep blue sk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Picture 9" descr="Closeup of plant shoot"/>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Picture 10" descr="Waves"/>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C9B55A74-0919-413E-865C-E0E8D1722ED7}" type="datetime1">
              <a:rPr lang="en-US" smtClean="0"/>
              <a:pPr/>
              <a:t>10/14/2020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90500"/>
            <a:ext cx="2057400" cy="5986463"/>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190500"/>
            <a:ext cx="7734300" cy="5986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25BFE46A-5893-4F80-829A-F37AF8AAC03B}" type="datetime1">
              <a:rPr lang="en-US" smtClean="0"/>
              <a:pPr/>
              <a:t>10/14/2020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12"/>
          </p:nvPr>
        </p:nvSpPr>
        <p:spPr/>
        <p:txBody>
          <a:bodyPr/>
          <a:lstStyle/>
          <a:p>
            <a:fld id="{9CD8D479-8942-46E8-A226-A4E01F7A105C}" type="slidenum">
              <a:rPr/>
              <a:t>‹#›</a:t>
            </a:fld>
            <a:endParaRPr dirty="0"/>
          </a:p>
        </p:txBody>
      </p:sp>
      <p:sp>
        <p:nvSpPr>
          <p:cNvPr id="4" name="Date Placeholder 3"/>
          <p:cNvSpPr>
            <a:spLocks noGrp="1"/>
          </p:cNvSpPr>
          <p:nvPr>
            <p:ph type="dt" sz="half" idx="10"/>
          </p:nvPr>
        </p:nvSpPr>
        <p:spPr/>
        <p:txBody>
          <a:bodyPr/>
          <a:lstStyle/>
          <a:p>
            <a:fld id="{6DD1B487-36FD-4CED-B07A-1A81FC6540B1}" type="datetime1">
              <a:rPr lang="en-US" smtClean="0"/>
              <a:pPr/>
              <a:t>10/14/2020</a:t>
            </a:fld>
            <a:endParaRPr lang="en-US" dirty="0"/>
          </a:p>
        </p:txBody>
      </p:sp>
      <p:sp>
        <p:nvSpPr>
          <p:cNvPr id="5" name="Footer Placeholder 4"/>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751777" y="2263913"/>
            <a:ext cx="6949440" cy="3143393"/>
          </a:xfrm>
        </p:spPr>
        <p:txBody>
          <a:bodyPr anchor="b"/>
          <a:lstStyle>
            <a:lvl1pPr>
              <a:defRPr sz="600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1751777" y="5381893"/>
            <a:ext cx="6949440" cy="449523"/>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pic>
        <p:nvPicPr>
          <p:cNvPr id="11" name="Picture 10" descr="Closeup of green plants"/>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Picture 8" descr="Waves"/>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409700" y="1556281"/>
            <a:ext cx="4610099"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2200" y="1556281"/>
            <a:ext cx="4609775" cy="4620682"/>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93A66BA0-BF77-43AC-894A-20AD8220B887}" type="datetime1">
              <a:rPr lang="en-US" smtClean="0"/>
              <a:pPr/>
              <a:t>10/14/2020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409699" y="1554480"/>
            <a:ext cx="4608576"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09699" y="2434147"/>
            <a:ext cx="4608576"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2200" y="1554480"/>
            <a:ext cx="4610100" cy="823912"/>
          </a:xfrm>
        </p:spPr>
        <p:txBody>
          <a:bodyPr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434147"/>
            <a:ext cx="4610100" cy="3811271"/>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Slide Number Placeholder 8"/>
          <p:cNvSpPr>
            <a:spLocks noGrp="1"/>
          </p:cNvSpPr>
          <p:nvPr>
            <p:ph type="sldNum" sz="quarter" idx="12"/>
          </p:nvPr>
        </p:nvSpPr>
        <p:spPr/>
        <p:txBody>
          <a:bodyPr/>
          <a:lstStyle/>
          <a:p>
            <a:fld id="{9CD8D479-8942-46E8-A226-A4E01F7A105C}" type="slidenum">
              <a:rPr/>
              <a:t>‹#›</a:t>
            </a:fld>
            <a:endParaRPr dirty="0"/>
          </a:p>
        </p:txBody>
      </p:sp>
      <p:sp>
        <p:nvSpPr>
          <p:cNvPr id="7" name="Date Placeholder 6"/>
          <p:cNvSpPr>
            <a:spLocks noGrp="1"/>
          </p:cNvSpPr>
          <p:nvPr>
            <p:ph type="dt" sz="half" idx="10"/>
          </p:nvPr>
        </p:nvSpPr>
        <p:spPr/>
        <p:txBody>
          <a:bodyPr/>
          <a:lstStyle/>
          <a:p>
            <a:fld id="{94C81B4D-F060-418E-A958-B2BDC1A258F8}" type="datetime1">
              <a:rPr lang="en-US" smtClean="0"/>
              <a:pPr/>
              <a:t>10/14/2020</a:t>
            </a:fld>
            <a:endParaRPr lang="en-US" dirty="0"/>
          </a:p>
        </p:txBody>
      </p:sp>
      <p:sp>
        <p:nvSpPr>
          <p:cNvPr id="8" name="Footer Placeholder 7"/>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5" name="Slide Number Placeholder 4"/>
          <p:cNvSpPr>
            <a:spLocks noGrp="1"/>
          </p:cNvSpPr>
          <p:nvPr>
            <p:ph type="sldNum" sz="quarter" idx="12"/>
          </p:nvPr>
        </p:nvSpPr>
        <p:spPr/>
        <p:txBody>
          <a:bodyPr/>
          <a:lstStyle/>
          <a:p>
            <a:fld id="{9CD8D479-8942-46E8-A226-A4E01F7A105C}" type="slidenum">
              <a:rPr/>
              <a:t>‹#›</a:t>
            </a:fld>
            <a:endParaRPr dirty="0"/>
          </a:p>
        </p:txBody>
      </p:sp>
      <p:sp>
        <p:nvSpPr>
          <p:cNvPr id="3" name="Date Placeholder 2"/>
          <p:cNvSpPr>
            <a:spLocks noGrp="1"/>
          </p:cNvSpPr>
          <p:nvPr>
            <p:ph type="dt" sz="half" idx="10"/>
          </p:nvPr>
        </p:nvSpPr>
        <p:spPr/>
        <p:txBody>
          <a:bodyPr/>
          <a:lstStyle/>
          <a:p>
            <a:fld id="{9386AC23-C97B-41FB-9B89-C7FE0FB631CA}" type="datetime1">
              <a:rPr lang="en-US" smtClean="0"/>
              <a:pPr/>
              <a:t>10/14/2020</a:t>
            </a:fld>
            <a:endParaRPr lang="en-US" dirty="0"/>
          </a:p>
        </p:txBody>
      </p:sp>
      <p:sp>
        <p:nvSpPr>
          <p:cNvPr id="4" name="Footer Placeholder 3"/>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CD8D479-8942-46E8-A226-A4E01F7A105C}" type="slidenum">
              <a:rPr/>
              <a:t>‹#›</a:t>
            </a:fld>
            <a:endParaRPr dirty="0"/>
          </a:p>
        </p:txBody>
      </p:sp>
      <p:sp>
        <p:nvSpPr>
          <p:cNvPr id="2" name="Date Placeholder 1"/>
          <p:cNvSpPr>
            <a:spLocks noGrp="1"/>
          </p:cNvSpPr>
          <p:nvPr>
            <p:ph type="dt" sz="half" idx="10"/>
          </p:nvPr>
        </p:nvSpPr>
        <p:spPr/>
        <p:txBody>
          <a:bodyPr/>
          <a:lstStyle/>
          <a:p>
            <a:fld id="{C81B9673-AC7F-4F1F-84E4-F0E5EAAE106D}" type="datetime1">
              <a:rPr lang="en-US" smtClean="0"/>
              <a:pPr/>
              <a:t>10/14/2020</a:t>
            </a:fld>
            <a:endParaRPr lang="en-US" dirty="0"/>
          </a:p>
        </p:txBody>
      </p:sp>
      <p:sp>
        <p:nvSpPr>
          <p:cNvPr id="3" name="Footer Placeholder 2"/>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4" y="919616"/>
            <a:ext cx="4155622" cy="2532888"/>
          </a:xfrm>
        </p:spPr>
        <p:txBody>
          <a:bodyPr anchor="b"/>
          <a:lstStyle>
            <a:lvl1pPr>
              <a:defRPr sz="3200"/>
            </a:lvl1pPr>
          </a:lstStyle>
          <a:p>
            <a:r>
              <a:rPr lang="en-US"/>
              <a:t>Click to edit Master title style</a:t>
            </a:r>
            <a:endParaRPr/>
          </a:p>
        </p:txBody>
      </p:sp>
      <p:sp>
        <p:nvSpPr>
          <p:cNvPr id="3" name="Content Placeholder 2"/>
          <p:cNvSpPr>
            <a:spLocks noGrp="1"/>
          </p:cNvSpPr>
          <p:nvPr>
            <p:ph idx="1"/>
          </p:nvPr>
        </p:nvSpPr>
        <p:spPr>
          <a:xfrm>
            <a:off x="1409699" y="915923"/>
            <a:ext cx="5216979" cy="5065776"/>
          </a:xfrm>
        </p:spPr>
        <p:txBody>
          <a:bodyPr/>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682434" y="3502152"/>
            <a:ext cx="4155622" cy="2479548"/>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BA2A3310-D664-4933-9402-AB5DB0887727}" type="datetime1">
              <a:rPr lang="en-US" smtClean="0"/>
              <a:pPr/>
              <a:t>10/14/2020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82435" y="919616"/>
            <a:ext cx="4155622" cy="2532888"/>
          </a:xfrm>
        </p:spPr>
        <p:txBody>
          <a:bodyPr anchor="b"/>
          <a:lstStyle>
            <a:lvl1pPr>
              <a:defRPr sz="3200"/>
            </a:lvl1pPr>
          </a:lstStyle>
          <a:p>
            <a:r>
              <a:rPr lang="en-US"/>
              <a:t>Click to edit Master title style</a:t>
            </a:r>
            <a:endParaRPr dirty="0"/>
          </a:p>
        </p:txBody>
      </p:sp>
      <p:sp>
        <p:nvSpPr>
          <p:cNvPr id="3" name="Picture Placeholder 2" descr="An empty placeholder to add an image. Click on the placeholder and select the image that you wish to add"/>
          <p:cNvSpPr>
            <a:spLocks noGrp="1"/>
          </p:cNvSpPr>
          <p:nvPr>
            <p:ph type="pic" idx="1"/>
          </p:nvPr>
        </p:nvSpPr>
        <p:spPr>
          <a:xfrm>
            <a:off x="0" y="915923"/>
            <a:ext cx="6626677" cy="5065776"/>
          </a:xfrm>
        </p:spPr>
        <p:txBody>
          <a:bodyPr tIns="137160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6682435" y="3502152"/>
            <a:ext cx="4155622" cy="2479547"/>
          </a:xfrm>
        </p:spPr>
        <p:txBody>
          <a:bodyPr>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CD8D479-8942-46E8-A226-A4E01F7A105C}" type="slidenum">
              <a:rPr/>
              <a:t>‹#›</a:t>
            </a:fld>
            <a:endParaRPr dirty="0"/>
          </a:p>
        </p:txBody>
      </p:sp>
      <p:sp>
        <p:nvSpPr>
          <p:cNvPr id="5" name="Date Placeholder 4"/>
          <p:cNvSpPr>
            <a:spLocks noGrp="1"/>
          </p:cNvSpPr>
          <p:nvPr>
            <p:ph type="dt" sz="half" idx="10"/>
          </p:nvPr>
        </p:nvSpPr>
        <p:spPr/>
        <p:txBody>
          <a:bodyPr/>
          <a:lstStyle/>
          <a:p>
            <a:fld id="{E1447A63-5E3D-469C-A0D1-119323F4F95E}" type="datetime1">
              <a:rPr lang="en-US" smtClean="0"/>
              <a:pPr/>
              <a:t>10/14/2020</a:t>
            </a:fld>
            <a:endParaRPr lang="en-US" dirty="0"/>
          </a:p>
        </p:txBody>
      </p:sp>
      <p:sp>
        <p:nvSpPr>
          <p:cNvPr id="6" name="Footer Placeholder 5"/>
          <p:cNvSpPr>
            <a:spLocks noGrp="1"/>
          </p:cNvSpPr>
          <p:nvPr>
            <p:ph type="ftr" sz="quarter" idx="11"/>
          </p:nvPr>
        </p:nvSpPr>
        <p:spPr/>
        <p:txBody>
          <a:bodyPr/>
          <a:lstStyle>
            <a:lvl1pPr>
              <a:defRPr/>
            </a:lvl1pPr>
          </a:lstStyle>
          <a:p>
            <a:r>
              <a:rPr lang="en-US" dirty="0"/>
              <a:t>Add a footer</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p>
        </p:txBody>
      </p:sp>
      <p:sp>
        <p:nvSpPr>
          <p:cNvPr id="11" name="Rectangle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dirty="0">
              <a:solidFill>
                <a:schemeClr val="accent1">
                  <a:lumMod val="75000"/>
                </a:schemeClr>
              </a:solidFill>
            </a:endParaRPr>
          </a:p>
        </p:txBody>
      </p:sp>
      <p:sp>
        <p:nvSpPr>
          <p:cNvPr id="2" name="Title Placeholder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Slide Number Placeholder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9CD8D479-8942-46E8-A226-A4E01F7A105C}" type="slidenum">
              <a:rPr lang="en-US" smtClean="0"/>
              <a:pPr/>
              <a:t>‹#›</a:t>
            </a:fld>
            <a:endParaRPr lang="en-US" dirty="0"/>
          </a:p>
        </p:txBody>
      </p:sp>
      <p:sp>
        <p:nvSpPr>
          <p:cNvPr id="4" name="Date Placeholder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fld id="{1E56E745-E731-42F7-BC46-83DD513FC98F}" type="datetime1">
              <a:rPr lang="en-US" smtClean="0"/>
              <a:pPr/>
              <a:t>10/14/2020</a:t>
            </a:fld>
            <a:endParaRPr lang="en-US" dirty="0"/>
          </a:p>
        </p:txBody>
      </p:sp>
      <p:sp>
        <p:nvSpPr>
          <p:cNvPr id="5" name="Footer Placeholder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r>
              <a:rPr lang="en-US" dirty="0"/>
              <a:t>Add a footer</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8925" y="429370"/>
            <a:ext cx="4846320" cy="2814761"/>
          </a:xfrm>
        </p:spPr>
        <p:txBody>
          <a:bodyPr>
            <a:normAutofit fontScale="90000"/>
          </a:bodyPr>
          <a:lstStyle/>
          <a:p>
            <a:r>
              <a:rPr lang="en-US" dirty="0"/>
              <a:t>Environmentally Responsible Cleaning – helping to stop the damage</a:t>
            </a:r>
            <a:br>
              <a:rPr lang="en-US" dirty="0"/>
            </a:br>
            <a:endParaRPr lang="en-US" dirty="0"/>
          </a:p>
        </p:txBody>
      </p:sp>
      <p:sp>
        <p:nvSpPr>
          <p:cNvPr id="3" name="Subtitle 2"/>
          <p:cNvSpPr>
            <a:spLocks noGrp="1"/>
          </p:cNvSpPr>
          <p:nvPr>
            <p:ph type="subTitle" idx="1"/>
          </p:nvPr>
        </p:nvSpPr>
        <p:spPr/>
        <p:txBody>
          <a:bodyPr>
            <a:normAutofit fontScale="92500"/>
          </a:bodyPr>
          <a:lstStyle/>
          <a:p>
            <a:r>
              <a:rPr lang="en-US" dirty="0"/>
              <a:t>Presentation author – Graeme Warnell 09.10.2020</a:t>
            </a:r>
          </a:p>
          <a:p>
            <a:endParaRPr lang="en-US" dirty="0"/>
          </a:p>
        </p:txBody>
      </p:sp>
      <p:pic>
        <p:nvPicPr>
          <p:cNvPr id="7" name="Picture 6">
            <a:extLst>
              <a:ext uri="{FF2B5EF4-FFF2-40B4-BE49-F238E27FC236}">
                <a16:creationId xmlns:a16="http://schemas.microsoft.com/office/drawing/2014/main" id="{2E78D092-6CD6-4CE8-8407-09765BFCF5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 y="293868"/>
            <a:ext cx="1333867" cy="1344101"/>
          </a:xfrm>
          <a:prstGeom prst="rect">
            <a:avLst/>
          </a:prstGeom>
        </p:spPr>
      </p:pic>
      <p:sp>
        <p:nvSpPr>
          <p:cNvPr id="10" name="TextBox 9">
            <a:extLst>
              <a:ext uri="{FF2B5EF4-FFF2-40B4-BE49-F238E27FC236}">
                <a16:creationId xmlns:a16="http://schemas.microsoft.com/office/drawing/2014/main" id="{ED750E1C-94CE-484B-BF95-E198A5F8EB11}"/>
              </a:ext>
            </a:extLst>
          </p:cNvPr>
          <p:cNvSpPr txBox="1"/>
          <p:nvPr/>
        </p:nvSpPr>
        <p:spPr>
          <a:xfrm>
            <a:off x="6781993" y="293868"/>
            <a:ext cx="5150457" cy="1200329"/>
          </a:xfrm>
          <a:prstGeom prst="rect">
            <a:avLst/>
          </a:prstGeom>
          <a:noFill/>
        </p:spPr>
        <p:txBody>
          <a:bodyPr wrap="square">
            <a:spAutoFit/>
          </a:bodyPr>
          <a:lstStyle/>
          <a:p>
            <a:pPr algn="l" fontAlgn="base"/>
            <a:r>
              <a:rPr lang="en-GB" sz="2400" b="1" i="1" dirty="0">
                <a:solidFill>
                  <a:schemeClr val="accent1">
                    <a:lumMod val="75000"/>
                  </a:schemeClr>
                </a:solidFill>
                <a:effectLst/>
                <a:latin typeface="raleway"/>
              </a:rPr>
              <a:t>“Our concern is the environment. Our passion is helping you protect it for the future”.</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DBBC9-070C-4FBD-98B1-0E04BCA284BA}"/>
              </a:ext>
            </a:extLst>
          </p:cNvPr>
          <p:cNvSpPr>
            <a:spLocks noGrp="1"/>
          </p:cNvSpPr>
          <p:nvPr>
            <p:ph type="title"/>
          </p:nvPr>
        </p:nvSpPr>
        <p:spPr>
          <a:xfrm>
            <a:off x="289550" y="205301"/>
            <a:ext cx="7346827" cy="664522"/>
          </a:xfrm>
        </p:spPr>
        <p:txBody>
          <a:bodyPr/>
          <a:lstStyle/>
          <a:p>
            <a:r>
              <a:rPr lang="en-GB" dirty="0"/>
              <a:t>The Problem</a:t>
            </a:r>
          </a:p>
        </p:txBody>
      </p:sp>
      <p:sp>
        <p:nvSpPr>
          <p:cNvPr id="4" name="Slide Number Placeholder 3">
            <a:extLst>
              <a:ext uri="{FF2B5EF4-FFF2-40B4-BE49-F238E27FC236}">
                <a16:creationId xmlns:a16="http://schemas.microsoft.com/office/drawing/2014/main" id="{EB18D423-161F-404E-8CE2-34B899A65779}"/>
              </a:ext>
            </a:extLst>
          </p:cNvPr>
          <p:cNvSpPr>
            <a:spLocks noGrp="1"/>
          </p:cNvSpPr>
          <p:nvPr>
            <p:ph type="sldNum" sz="quarter" idx="12"/>
          </p:nvPr>
        </p:nvSpPr>
        <p:spPr/>
        <p:txBody>
          <a:bodyPr/>
          <a:lstStyle/>
          <a:p>
            <a:fld id="{9CD8D479-8942-46E8-A226-A4E01F7A105C}" type="slidenum">
              <a:rPr lang="en-GB" smtClean="0"/>
              <a:t>2</a:t>
            </a:fld>
            <a:endParaRPr lang="en-GB" dirty="0"/>
          </a:p>
        </p:txBody>
      </p:sp>
      <p:sp>
        <p:nvSpPr>
          <p:cNvPr id="5" name="Date Placeholder 4">
            <a:extLst>
              <a:ext uri="{FF2B5EF4-FFF2-40B4-BE49-F238E27FC236}">
                <a16:creationId xmlns:a16="http://schemas.microsoft.com/office/drawing/2014/main" id="{52B608C5-9BE0-4206-8E67-6B9476955F67}"/>
              </a:ext>
            </a:extLst>
          </p:cNvPr>
          <p:cNvSpPr>
            <a:spLocks noGrp="1"/>
          </p:cNvSpPr>
          <p:nvPr>
            <p:ph type="dt" sz="half" idx="10"/>
          </p:nvPr>
        </p:nvSpPr>
        <p:spPr/>
        <p:txBody>
          <a:bodyPr/>
          <a:lstStyle/>
          <a:p>
            <a:fld id="{6DD1B487-36FD-4CED-B07A-1A81FC6540B1}" type="datetime1">
              <a:rPr lang="en-US" smtClean="0"/>
              <a:pPr/>
              <a:t>10/14/2020</a:t>
            </a:fld>
            <a:endParaRPr lang="en-US" dirty="0"/>
          </a:p>
        </p:txBody>
      </p:sp>
      <p:sp>
        <p:nvSpPr>
          <p:cNvPr id="6" name="Footer Placeholder 5">
            <a:extLst>
              <a:ext uri="{FF2B5EF4-FFF2-40B4-BE49-F238E27FC236}">
                <a16:creationId xmlns:a16="http://schemas.microsoft.com/office/drawing/2014/main" id="{14A2718E-A0EC-4A94-87D3-7221166AD997}"/>
              </a:ext>
            </a:extLst>
          </p:cNvPr>
          <p:cNvSpPr>
            <a:spLocks noGrp="1"/>
          </p:cNvSpPr>
          <p:nvPr>
            <p:ph type="ftr" sz="quarter" idx="11"/>
          </p:nvPr>
        </p:nvSpPr>
        <p:spPr/>
        <p:txBody>
          <a:bodyPr/>
          <a:lstStyle/>
          <a:p>
            <a:r>
              <a:rPr lang="en-US" dirty="0"/>
              <a:t>Add a footer</a:t>
            </a:r>
          </a:p>
        </p:txBody>
      </p:sp>
      <p:sp>
        <p:nvSpPr>
          <p:cNvPr id="8" name="TextBox 7">
            <a:extLst>
              <a:ext uri="{FF2B5EF4-FFF2-40B4-BE49-F238E27FC236}">
                <a16:creationId xmlns:a16="http://schemas.microsoft.com/office/drawing/2014/main" id="{AB9C0FCB-0F6F-496D-ABE3-1CFC20981799}"/>
              </a:ext>
            </a:extLst>
          </p:cNvPr>
          <p:cNvSpPr txBox="1"/>
          <p:nvPr/>
        </p:nvSpPr>
        <p:spPr>
          <a:xfrm>
            <a:off x="233268" y="1410509"/>
            <a:ext cx="7760294" cy="4678204"/>
          </a:xfrm>
          <a:prstGeom prst="rect">
            <a:avLst/>
          </a:prstGeom>
          <a:noFill/>
        </p:spPr>
        <p:txBody>
          <a:bodyPr wrap="square">
            <a:spAutoFit/>
          </a:bodyPr>
          <a:lstStyle/>
          <a:p>
            <a:pPr>
              <a:spcAft>
                <a:spcPts val="1200"/>
              </a:spcAft>
            </a:pPr>
            <a:r>
              <a:rPr lang="en-GB" sz="1600" dirty="0">
                <a:solidFill>
                  <a:srgbClr val="000000"/>
                </a:solidFill>
                <a:effectLst/>
                <a:ea typeface="Times New Roman" panose="02020603050405020304" pitchFamily="18" charset="0"/>
              </a:rPr>
              <a:t>In September 2020 the </a:t>
            </a:r>
            <a:r>
              <a:rPr lang="en-GB" sz="1600" dirty="0">
                <a:solidFill>
                  <a:srgbClr val="000000"/>
                </a:solidFill>
                <a:ea typeface="Times New Roman" panose="02020603050405020304" pitchFamily="18" charset="0"/>
              </a:rPr>
              <a:t>Environment  Agency released </a:t>
            </a:r>
            <a:r>
              <a:rPr lang="en-GB" sz="1600" dirty="0">
                <a:solidFill>
                  <a:srgbClr val="000000"/>
                </a:solidFill>
                <a:effectLst/>
                <a:ea typeface="Times New Roman" panose="02020603050405020304" pitchFamily="18" charset="0"/>
              </a:rPr>
              <a:t>figures that show that </a:t>
            </a:r>
            <a:r>
              <a:rPr lang="en-GB" sz="1600" b="1" dirty="0">
                <a:solidFill>
                  <a:srgbClr val="000000"/>
                </a:solidFill>
                <a:effectLst/>
                <a:ea typeface="Times New Roman" panose="02020603050405020304" pitchFamily="18" charset="0"/>
              </a:rPr>
              <a:t>every UK monitored surface water body failed</a:t>
            </a:r>
            <a:r>
              <a:rPr lang="en-GB" sz="1600" dirty="0">
                <a:solidFill>
                  <a:srgbClr val="000000"/>
                </a:solidFill>
                <a:effectLst/>
                <a:ea typeface="Times New Roman" panose="02020603050405020304" pitchFamily="18" charset="0"/>
              </a:rPr>
              <a:t> standards for </a:t>
            </a:r>
            <a:r>
              <a:rPr lang="en-GB" sz="1600" b="1" dirty="0">
                <a:solidFill>
                  <a:srgbClr val="FF0000"/>
                </a:solidFill>
                <a:effectLst/>
                <a:ea typeface="Times New Roman" panose="02020603050405020304" pitchFamily="18" charset="0"/>
              </a:rPr>
              <a:t>chemical pollution</a:t>
            </a:r>
            <a:r>
              <a:rPr lang="en-GB" sz="1600" dirty="0">
                <a:solidFill>
                  <a:srgbClr val="000000"/>
                </a:solidFill>
                <a:effectLst/>
                <a:ea typeface="Times New Roman" panose="02020603050405020304" pitchFamily="18" charset="0"/>
              </a:rPr>
              <a:t>. </a:t>
            </a:r>
          </a:p>
          <a:p>
            <a:pPr>
              <a:spcAft>
                <a:spcPts val="1200"/>
              </a:spcAft>
            </a:pPr>
            <a:endParaRPr lang="en-GB" sz="1600" dirty="0">
              <a:solidFill>
                <a:srgbClr val="000000"/>
              </a:solidFill>
              <a:effectLst/>
              <a:ea typeface="Times New Roman" panose="02020603050405020304" pitchFamily="18" charset="0"/>
            </a:endParaRPr>
          </a:p>
          <a:p>
            <a:pPr>
              <a:spcAft>
                <a:spcPts val="1200"/>
              </a:spcAft>
            </a:pPr>
            <a:r>
              <a:rPr lang="en-GB" sz="1600" b="1" dirty="0">
                <a:solidFill>
                  <a:srgbClr val="000000"/>
                </a:solidFill>
                <a:effectLst/>
                <a:ea typeface="Times New Roman" panose="02020603050405020304" pitchFamily="18" charset="0"/>
              </a:rPr>
              <a:t>None of them </a:t>
            </a:r>
            <a:r>
              <a:rPr lang="en-GB" sz="1600" dirty="0">
                <a:solidFill>
                  <a:srgbClr val="000000"/>
                </a:solidFill>
                <a:effectLst/>
                <a:ea typeface="Times New Roman" panose="02020603050405020304" pitchFamily="18" charset="0"/>
              </a:rPr>
              <a:t>were given and overall clean bill of health.</a:t>
            </a:r>
            <a:endParaRPr lang="en-GB" sz="1600" dirty="0">
              <a:effectLst/>
              <a:ea typeface="Times New Roman" panose="02020603050405020304" pitchFamily="18" charset="0"/>
            </a:endParaRPr>
          </a:p>
          <a:p>
            <a:pPr>
              <a:spcAft>
                <a:spcPts val="1200"/>
              </a:spcAft>
            </a:pPr>
            <a:endParaRPr lang="en-GB" sz="1600" dirty="0">
              <a:ea typeface="Times New Roman" panose="02020603050405020304" pitchFamily="18" charset="0"/>
            </a:endParaRPr>
          </a:p>
          <a:p>
            <a:pPr>
              <a:spcAft>
                <a:spcPts val="1200"/>
              </a:spcAft>
            </a:pPr>
            <a:r>
              <a:rPr lang="en-GB" sz="1600" b="1" dirty="0">
                <a:solidFill>
                  <a:srgbClr val="000000"/>
                </a:solidFill>
                <a:effectLst/>
                <a:ea typeface="Times New Roman" panose="02020603050405020304" pitchFamily="18" charset="0"/>
              </a:rPr>
              <a:t>Water quality </a:t>
            </a:r>
            <a:r>
              <a:rPr lang="en-GB" sz="1600" dirty="0">
                <a:solidFill>
                  <a:srgbClr val="000000"/>
                </a:solidFill>
                <a:effectLst/>
                <a:ea typeface="Times New Roman" panose="02020603050405020304" pitchFamily="18" charset="0"/>
              </a:rPr>
              <a:t>affects our crops, our wildlife, the nature sites we love to visit, our water bills and so much more.</a:t>
            </a:r>
          </a:p>
          <a:p>
            <a:pPr>
              <a:spcAft>
                <a:spcPts val="1200"/>
              </a:spcAft>
            </a:pPr>
            <a:endParaRPr lang="en-GB" sz="1600" dirty="0">
              <a:solidFill>
                <a:srgbClr val="000000"/>
              </a:solidFill>
              <a:ea typeface="Times New Roman" panose="02020603050405020304" pitchFamily="18" charset="0"/>
            </a:endParaRPr>
          </a:p>
          <a:p>
            <a:pPr>
              <a:spcAft>
                <a:spcPts val="1200"/>
              </a:spcAft>
            </a:pPr>
            <a:r>
              <a:rPr lang="en-GB" sz="1600" dirty="0">
                <a:solidFill>
                  <a:srgbClr val="000000"/>
                </a:solidFill>
                <a:effectLst/>
                <a:ea typeface="Times New Roman" panose="02020603050405020304" pitchFamily="18" charset="0"/>
              </a:rPr>
              <a:t>The UK needs </a:t>
            </a:r>
            <a:r>
              <a:rPr lang="en-GB" sz="1600" b="1" dirty="0">
                <a:solidFill>
                  <a:srgbClr val="000000"/>
                </a:solidFill>
                <a:effectLst/>
                <a:ea typeface="Times New Roman" panose="02020603050405020304" pitchFamily="18" charset="0"/>
              </a:rPr>
              <a:t>to reduce </a:t>
            </a:r>
            <a:r>
              <a:rPr lang="en-GB" sz="1600" dirty="0">
                <a:solidFill>
                  <a:srgbClr val="000000"/>
                </a:solidFill>
                <a:effectLst/>
                <a:ea typeface="Times New Roman" panose="02020603050405020304" pitchFamily="18" charset="0"/>
              </a:rPr>
              <a:t>the amount of </a:t>
            </a:r>
            <a:r>
              <a:rPr lang="en-GB" sz="1600" b="1" dirty="0">
                <a:solidFill>
                  <a:srgbClr val="FF0000"/>
                </a:solidFill>
                <a:effectLst/>
                <a:ea typeface="Times New Roman" panose="02020603050405020304" pitchFamily="18" charset="0"/>
              </a:rPr>
              <a:t>chemically toxic  products</a:t>
            </a:r>
            <a:r>
              <a:rPr lang="en-GB" sz="1600" dirty="0">
                <a:solidFill>
                  <a:srgbClr val="000000"/>
                </a:solidFill>
                <a:effectLst/>
                <a:ea typeface="Times New Roman" panose="02020603050405020304" pitchFamily="18" charset="0"/>
              </a:rPr>
              <a:t>                                         that enter our waterways and public sewers. </a:t>
            </a:r>
          </a:p>
          <a:p>
            <a:pPr>
              <a:spcAft>
                <a:spcPts val="1200"/>
              </a:spcAft>
            </a:pPr>
            <a:endParaRPr lang="en-GB" sz="1600" dirty="0">
              <a:effectLst/>
              <a:ea typeface="Times New Roman" panose="02020603050405020304" pitchFamily="18" charset="0"/>
            </a:endParaRPr>
          </a:p>
          <a:p>
            <a:pPr>
              <a:spcAft>
                <a:spcPts val="1200"/>
              </a:spcAft>
            </a:pPr>
            <a:r>
              <a:rPr lang="en-GB" sz="1600" dirty="0">
                <a:solidFill>
                  <a:srgbClr val="000000"/>
                </a:solidFill>
                <a:effectLst/>
                <a:ea typeface="Times New Roman" panose="02020603050405020304" pitchFamily="18" charset="0"/>
              </a:rPr>
              <a:t>Remember, eventually we all end up drinking this reprocessed poor-quality water and not all the chemicals can be removed.</a:t>
            </a:r>
            <a:endParaRPr lang="en-GB" sz="1600" dirty="0">
              <a:effectLst/>
              <a:ea typeface="Times New Roman" panose="02020603050405020304" pitchFamily="18" charset="0"/>
            </a:endParaRPr>
          </a:p>
        </p:txBody>
      </p:sp>
      <p:pic>
        <p:nvPicPr>
          <p:cNvPr id="1028" name="Picture 4" descr="See the source image">
            <a:extLst>
              <a:ext uri="{FF2B5EF4-FFF2-40B4-BE49-F238E27FC236}">
                <a16:creationId xmlns:a16="http://schemas.microsoft.com/office/drawing/2014/main" id="{C2D3B2B4-A88C-4430-9E0C-1E912BD67E7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6062" y="4521659"/>
            <a:ext cx="3532670" cy="185465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EBD0555E-3CE8-43A0-8FE8-C25A01C09584}"/>
              </a:ext>
            </a:extLst>
          </p:cNvPr>
          <p:cNvSpPr txBox="1"/>
          <p:nvPr/>
        </p:nvSpPr>
        <p:spPr>
          <a:xfrm>
            <a:off x="8426062" y="1878592"/>
            <a:ext cx="3532670" cy="738664"/>
          </a:xfrm>
          <a:prstGeom prst="rect">
            <a:avLst/>
          </a:prstGeom>
          <a:solidFill>
            <a:schemeClr val="accent1">
              <a:lumMod val="75000"/>
            </a:schemeClr>
          </a:solidFill>
        </p:spPr>
        <p:txBody>
          <a:bodyPr wrap="square" rtlCol="0">
            <a:spAutoFit/>
          </a:bodyPr>
          <a:lstStyle/>
          <a:p>
            <a:r>
              <a:rPr lang="en-GB" sz="1400" dirty="0">
                <a:solidFill>
                  <a:schemeClr val="bg1"/>
                </a:solidFill>
              </a:rPr>
              <a:t>“ </a:t>
            </a:r>
            <a:r>
              <a:rPr lang="en-GB" sz="1400" b="1" i="1" dirty="0">
                <a:solidFill>
                  <a:schemeClr val="bg1"/>
                </a:solidFill>
              </a:rPr>
              <a:t>English river quality is the worst in Europe” - </a:t>
            </a:r>
            <a:r>
              <a:rPr lang="en-GB" sz="1400" dirty="0">
                <a:solidFill>
                  <a:schemeClr val="bg1"/>
                </a:solidFill>
              </a:rPr>
              <a:t> Dr Janina Gray, head of science and policy at salmon and trout conservation. </a:t>
            </a:r>
            <a:endParaRPr lang="en-GB" sz="1400" b="1" i="1" dirty="0">
              <a:solidFill>
                <a:schemeClr val="bg1"/>
              </a:solidFill>
            </a:endParaRPr>
          </a:p>
        </p:txBody>
      </p:sp>
      <p:sp>
        <p:nvSpPr>
          <p:cNvPr id="19" name="TextBox 18">
            <a:extLst>
              <a:ext uri="{FF2B5EF4-FFF2-40B4-BE49-F238E27FC236}">
                <a16:creationId xmlns:a16="http://schemas.microsoft.com/office/drawing/2014/main" id="{3803FAE0-89AA-45FD-B38C-317026845DBC}"/>
              </a:ext>
            </a:extLst>
          </p:cNvPr>
          <p:cNvSpPr txBox="1"/>
          <p:nvPr/>
        </p:nvSpPr>
        <p:spPr>
          <a:xfrm>
            <a:off x="8426062" y="2855750"/>
            <a:ext cx="3532670" cy="1384995"/>
          </a:xfrm>
          <a:prstGeom prst="rect">
            <a:avLst/>
          </a:prstGeom>
          <a:solidFill>
            <a:schemeClr val="accent1">
              <a:lumMod val="75000"/>
            </a:schemeClr>
          </a:solidFill>
        </p:spPr>
        <p:txBody>
          <a:bodyPr wrap="square">
            <a:spAutoFit/>
          </a:bodyPr>
          <a:lstStyle/>
          <a:p>
            <a:r>
              <a:rPr lang="en-GB" sz="1400" b="1" i="1" dirty="0">
                <a:solidFill>
                  <a:schemeClr val="bg1"/>
                </a:solidFill>
                <a:effectLst/>
                <a:latin typeface="Corbel" panose="020B0503020204020204" pitchFamily="34" charset="0"/>
                <a:ea typeface="Calibri" panose="020F0502020204030204" pitchFamily="34" charset="0"/>
                <a:cs typeface="Times New Roman" panose="02020603050405020304" pitchFamily="18" charset="0"/>
              </a:rPr>
              <a:t>“We need to go further and faster on reducing the environmental impact from storm overflows and other sources of pollution including chemicals and agriculture”</a:t>
            </a:r>
            <a:r>
              <a:rPr lang="en-GB" sz="1400" dirty="0">
                <a:solidFill>
                  <a:schemeClr val="bg1"/>
                </a:solidFill>
                <a:latin typeface="Corbel" panose="020B0503020204020204" pitchFamily="34" charset="0"/>
                <a:ea typeface="Calibri" panose="020F0502020204030204" pitchFamily="34" charset="0"/>
                <a:cs typeface="Times New Roman" panose="02020603050405020304" pitchFamily="18" charset="0"/>
              </a:rPr>
              <a:t>  - Rebecca Pow,  Environment Minister .</a:t>
            </a:r>
            <a:endParaRPr lang="en-GB" sz="1400" b="1" i="1" dirty="0">
              <a:solidFill>
                <a:schemeClr val="bg1"/>
              </a:solidFill>
              <a:latin typeface="Corbel" panose="020B0503020204020204" pitchFamily="34" charset="0"/>
            </a:endParaRPr>
          </a:p>
        </p:txBody>
      </p:sp>
      <p:pic>
        <p:nvPicPr>
          <p:cNvPr id="21" name="Picture 20">
            <a:extLst>
              <a:ext uri="{FF2B5EF4-FFF2-40B4-BE49-F238E27FC236}">
                <a16:creationId xmlns:a16="http://schemas.microsoft.com/office/drawing/2014/main" id="{8A5E85CF-6262-4692-A5EB-D9A3349F333B}"/>
              </a:ext>
            </a:extLst>
          </p:cNvPr>
          <p:cNvPicPr>
            <a:picLocks noChangeAspect="1"/>
          </p:cNvPicPr>
          <p:nvPr/>
        </p:nvPicPr>
        <p:blipFill>
          <a:blip r:embed="rId3"/>
          <a:stretch>
            <a:fillRect/>
          </a:stretch>
        </p:blipFill>
        <p:spPr>
          <a:xfrm>
            <a:off x="6009945" y="4190244"/>
            <a:ext cx="735583" cy="662833"/>
          </a:xfrm>
          <a:prstGeom prst="rect">
            <a:avLst/>
          </a:prstGeom>
        </p:spPr>
      </p:pic>
      <p:pic>
        <p:nvPicPr>
          <p:cNvPr id="22" name="Picture 21">
            <a:extLst>
              <a:ext uri="{FF2B5EF4-FFF2-40B4-BE49-F238E27FC236}">
                <a16:creationId xmlns:a16="http://schemas.microsoft.com/office/drawing/2014/main" id="{525A624A-DB84-4FCC-884F-6A5C9F59A675}"/>
              </a:ext>
            </a:extLst>
          </p:cNvPr>
          <p:cNvPicPr>
            <a:picLocks noChangeAspect="1"/>
          </p:cNvPicPr>
          <p:nvPr/>
        </p:nvPicPr>
        <p:blipFill>
          <a:blip r:embed="rId4"/>
          <a:stretch>
            <a:fillRect/>
          </a:stretch>
        </p:blipFill>
        <p:spPr>
          <a:xfrm>
            <a:off x="6745528" y="4190243"/>
            <a:ext cx="762883" cy="662833"/>
          </a:xfrm>
          <a:prstGeom prst="rect">
            <a:avLst/>
          </a:prstGeom>
        </p:spPr>
      </p:pic>
      <p:pic>
        <p:nvPicPr>
          <p:cNvPr id="15" name="Picture 14">
            <a:extLst>
              <a:ext uri="{FF2B5EF4-FFF2-40B4-BE49-F238E27FC236}">
                <a16:creationId xmlns:a16="http://schemas.microsoft.com/office/drawing/2014/main" id="{B8BBBEEC-6A89-40BE-960A-4F983CED234D}"/>
              </a:ext>
            </a:extLst>
          </p:cNvPr>
          <p:cNvPicPr>
            <a:picLocks noChangeAspect="1"/>
          </p:cNvPicPr>
          <p:nvPr/>
        </p:nvPicPr>
        <p:blipFill>
          <a:blip r:embed="rId5"/>
          <a:stretch>
            <a:fillRect/>
          </a:stretch>
        </p:blipFill>
        <p:spPr>
          <a:xfrm>
            <a:off x="8369778" y="463051"/>
            <a:ext cx="3532671" cy="1007377"/>
          </a:xfrm>
          <a:prstGeom prst="rect">
            <a:avLst/>
          </a:prstGeom>
        </p:spPr>
      </p:pic>
    </p:spTree>
    <p:extLst>
      <p:ext uri="{BB962C8B-B14F-4D97-AF65-F5344CB8AC3E}">
        <p14:creationId xmlns:p14="http://schemas.microsoft.com/office/powerpoint/2010/main" val="418352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750"/>
                                        <p:tgtEl>
                                          <p:spTgt spid="21"/>
                                        </p:tgtEl>
                                      </p:cBhvr>
                                    </p:animEffect>
                                    <p:set>
                                      <p:cBhvr>
                                        <p:cTn id="7" dur="1" fill="hold">
                                          <p:stCondLst>
                                            <p:cond delay="749"/>
                                          </p:stCondLst>
                                        </p:cTn>
                                        <p:tgtEl>
                                          <p:spTgt spid="21"/>
                                        </p:tgtEl>
                                        <p:attrNameLst>
                                          <p:attrName>style.visibility</p:attrName>
                                        </p:attrNameLst>
                                      </p:cBhvr>
                                      <p:to>
                                        <p:strVal val="hidden"/>
                                      </p:to>
                                    </p:set>
                                  </p:childTnLst>
                                </p:cTn>
                              </p:par>
                            </p:childTnLst>
                          </p:cTn>
                        </p:par>
                        <p:par>
                          <p:cTn id="8" fill="hold">
                            <p:stCondLst>
                              <p:cond delay="1250"/>
                            </p:stCondLst>
                            <p:childTnLst>
                              <p:par>
                                <p:cTn id="9" presetID="10" presetClass="exit" presetSubtype="0" fill="hold" nodeType="afterEffect">
                                  <p:stCondLst>
                                    <p:cond delay="500"/>
                                  </p:stCondLst>
                                  <p:childTnLst>
                                    <p:animEffect transition="out" filter="fade">
                                      <p:cBhvr>
                                        <p:cTn id="10" dur="750"/>
                                        <p:tgtEl>
                                          <p:spTgt spid="22"/>
                                        </p:tgtEl>
                                      </p:cBhvr>
                                    </p:animEffect>
                                    <p:set>
                                      <p:cBhvr>
                                        <p:cTn id="11" dur="1" fill="hold">
                                          <p:stCondLst>
                                            <p:cond delay="74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CDA4FD-E1BE-4B5D-971A-6FFD4B3086A7}"/>
              </a:ext>
            </a:extLst>
          </p:cNvPr>
          <p:cNvSpPr>
            <a:spLocks noGrp="1"/>
          </p:cNvSpPr>
          <p:nvPr>
            <p:ph type="title"/>
          </p:nvPr>
        </p:nvSpPr>
        <p:spPr>
          <a:xfrm>
            <a:off x="215798" y="200318"/>
            <a:ext cx="8164877" cy="741680"/>
          </a:xfrm>
        </p:spPr>
        <p:txBody>
          <a:bodyPr/>
          <a:lstStyle/>
          <a:p>
            <a:r>
              <a:rPr lang="en-GB" dirty="0"/>
              <a:t>The Solution</a:t>
            </a:r>
          </a:p>
        </p:txBody>
      </p:sp>
      <p:sp>
        <p:nvSpPr>
          <p:cNvPr id="4" name="Slide Number Placeholder 3">
            <a:extLst>
              <a:ext uri="{FF2B5EF4-FFF2-40B4-BE49-F238E27FC236}">
                <a16:creationId xmlns:a16="http://schemas.microsoft.com/office/drawing/2014/main" id="{29EE3062-8AC3-4933-B2B7-D23BAD78812F}"/>
              </a:ext>
            </a:extLst>
          </p:cNvPr>
          <p:cNvSpPr>
            <a:spLocks noGrp="1"/>
          </p:cNvSpPr>
          <p:nvPr>
            <p:ph type="sldNum" sz="quarter" idx="12"/>
          </p:nvPr>
        </p:nvSpPr>
        <p:spPr/>
        <p:txBody>
          <a:bodyPr/>
          <a:lstStyle/>
          <a:p>
            <a:fld id="{9CD8D479-8942-46E8-A226-A4E01F7A105C}" type="slidenum">
              <a:rPr lang="en-GB" smtClean="0"/>
              <a:t>3</a:t>
            </a:fld>
            <a:endParaRPr lang="en-GB" dirty="0"/>
          </a:p>
        </p:txBody>
      </p:sp>
      <p:sp>
        <p:nvSpPr>
          <p:cNvPr id="5" name="Date Placeholder 4">
            <a:extLst>
              <a:ext uri="{FF2B5EF4-FFF2-40B4-BE49-F238E27FC236}">
                <a16:creationId xmlns:a16="http://schemas.microsoft.com/office/drawing/2014/main" id="{93C2E7D8-F233-420C-86CE-096555A6E38D}"/>
              </a:ext>
            </a:extLst>
          </p:cNvPr>
          <p:cNvSpPr>
            <a:spLocks noGrp="1"/>
          </p:cNvSpPr>
          <p:nvPr>
            <p:ph type="dt" sz="half" idx="10"/>
          </p:nvPr>
        </p:nvSpPr>
        <p:spPr/>
        <p:txBody>
          <a:bodyPr/>
          <a:lstStyle/>
          <a:p>
            <a:fld id="{6DD1B487-36FD-4CED-B07A-1A81FC6540B1}" type="datetime1">
              <a:rPr lang="en-US" smtClean="0"/>
              <a:pPr/>
              <a:t>10/14/2020</a:t>
            </a:fld>
            <a:endParaRPr lang="en-US" dirty="0"/>
          </a:p>
        </p:txBody>
      </p:sp>
      <p:sp>
        <p:nvSpPr>
          <p:cNvPr id="6" name="Footer Placeholder 5">
            <a:extLst>
              <a:ext uri="{FF2B5EF4-FFF2-40B4-BE49-F238E27FC236}">
                <a16:creationId xmlns:a16="http://schemas.microsoft.com/office/drawing/2014/main" id="{139FC33A-CB48-4D58-97DB-C7C4BF416558}"/>
              </a:ext>
            </a:extLst>
          </p:cNvPr>
          <p:cNvSpPr>
            <a:spLocks noGrp="1"/>
          </p:cNvSpPr>
          <p:nvPr>
            <p:ph type="ftr" sz="quarter" idx="11"/>
          </p:nvPr>
        </p:nvSpPr>
        <p:spPr/>
        <p:txBody>
          <a:bodyPr/>
          <a:lstStyle/>
          <a:p>
            <a:r>
              <a:rPr lang="en-US" dirty="0"/>
              <a:t>Add a footer</a:t>
            </a:r>
          </a:p>
        </p:txBody>
      </p:sp>
      <p:sp>
        <p:nvSpPr>
          <p:cNvPr id="7" name="TextBox 6">
            <a:extLst>
              <a:ext uri="{FF2B5EF4-FFF2-40B4-BE49-F238E27FC236}">
                <a16:creationId xmlns:a16="http://schemas.microsoft.com/office/drawing/2014/main" id="{F33A3EA0-958B-400A-8B85-8029A340BC63}"/>
              </a:ext>
            </a:extLst>
          </p:cNvPr>
          <p:cNvSpPr txBox="1"/>
          <p:nvPr/>
        </p:nvSpPr>
        <p:spPr>
          <a:xfrm>
            <a:off x="215798" y="1077265"/>
            <a:ext cx="7787394" cy="5170646"/>
          </a:xfrm>
          <a:prstGeom prst="rect">
            <a:avLst/>
          </a:prstGeom>
          <a:noFill/>
        </p:spPr>
        <p:txBody>
          <a:bodyPr wrap="square" rtlCol="0">
            <a:spAutoFit/>
          </a:bodyPr>
          <a:lstStyle/>
          <a:p>
            <a:r>
              <a:rPr lang="en-GB" sz="1600" dirty="0"/>
              <a:t>Unfortunately we cannot remove all harmful chemicals from our cleaning processes.</a:t>
            </a:r>
          </a:p>
          <a:p>
            <a:endParaRPr lang="en-GB" sz="1600" dirty="0"/>
          </a:p>
          <a:p>
            <a:r>
              <a:rPr lang="en-GB" sz="1600" b="1" dirty="0"/>
              <a:t>BUT</a:t>
            </a:r>
            <a:r>
              <a:rPr lang="en-GB" sz="1600" dirty="0"/>
              <a:t> we can  evaluate if  they are truly the only option available to us and where possible replace with </a:t>
            </a:r>
            <a:r>
              <a:rPr lang="en-GB" sz="1600" b="1" dirty="0">
                <a:solidFill>
                  <a:schemeClr val="accent1">
                    <a:lumMod val="75000"/>
                  </a:schemeClr>
                </a:solidFill>
              </a:rPr>
              <a:t>non-chemical products. </a:t>
            </a:r>
            <a:endParaRPr lang="en-GB" sz="1600" dirty="0"/>
          </a:p>
          <a:p>
            <a:endParaRPr lang="en-GB" sz="1600" dirty="0"/>
          </a:p>
          <a:p>
            <a:r>
              <a:rPr lang="en-GB" sz="1600" dirty="0"/>
              <a:t>This can be achieved at every level, from </a:t>
            </a:r>
            <a:r>
              <a:rPr lang="en-GB" sz="1600" b="1" dirty="0"/>
              <a:t>industrial manufacturing </a:t>
            </a:r>
            <a:r>
              <a:rPr lang="en-GB" sz="1600" dirty="0"/>
              <a:t>to </a:t>
            </a:r>
            <a:r>
              <a:rPr lang="en-GB" sz="1600" b="1" dirty="0"/>
              <a:t>our own homes.</a:t>
            </a:r>
          </a:p>
          <a:p>
            <a:endParaRPr lang="en-GB" sz="1600" dirty="0"/>
          </a:p>
          <a:p>
            <a:r>
              <a:rPr lang="en-GB" sz="1600" dirty="0"/>
              <a:t>Just as </a:t>
            </a:r>
            <a:r>
              <a:rPr lang="en-GB" sz="1600" b="1" dirty="0">
                <a:solidFill>
                  <a:srgbClr val="FF0000"/>
                </a:solidFill>
              </a:rPr>
              <a:t>chemicals have a toxic </a:t>
            </a:r>
            <a:r>
              <a:rPr lang="en-GB" sz="1600" dirty="0"/>
              <a:t>accumulation effect on our water quality , </a:t>
            </a:r>
            <a:r>
              <a:rPr lang="en-GB" sz="1600" b="1" dirty="0">
                <a:solidFill>
                  <a:schemeClr val="accent1">
                    <a:lumMod val="75000"/>
                  </a:schemeClr>
                </a:solidFill>
              </a:rPr>
              <a:t>non-chemical cleaning products can have a  positive effect on our water quality and natural bio diversity.</a:t>
            </a:r>
          </a:p>
          <a:p>
            <a:endParaRPr lang="en-GB" sz="1600" b="1" dirty="0">
              <a:solidFill>
                <a:schemeClr val="accent1">
                  <a:lumMod val="75000"/>
                </a:schemeClr>
              </a:solidFill>
            </a:endParaRPr>
          </a:p>
          <a:p>
            <a:pPr lvl="0">
              <a:spcAft>
                <a:spcPts val="1200"/>
              </a:spcAft>
            </a:pPr>
            <a:r>
              <a:rPr lang="en-GB" sz="1600" dirty="0">
                <a:solidFill>
                  <a:srgbClr val="000000"/>
                </a:solidFill>
                <a:effectLst/>
                <a:ea typeface="Times New Roman" panose="02020603050405020304" pitchFamily="18" charset="0"/>
              </a:rPr>
              <a:t>If you are </a:t>
            </a:r>
            <a:r>
              <a:rPr lang="en-GB" sz="1600" b="1" dirty="0">
                <a:solidFill>
                  <a:srgbClr val="FF0000"/>
                </a:solidFill>
                <a:effectLst/>
                <a:ea typeface="Times New Roman" panose="02020603050405020304" pitchFamily="18" charset="0"/>
              </a:rPr>
              <a:t>using chemical cleaning products </a:t>
            </a:r>
            <a:r>
              <a:rPr lang="en-GB" sz="1600" dirty="0">
                <a:solidFill>
                  <a:srgbClr val="000000"/>
                </a:solidFill>
                <a:effectLst/>
                <a:ea typeface="Times New Roman" panose="02020603050405020304" pitchFamily="18" charset="0"/>
              </a:rPr>
              <a:t>then you are unknowingly contributing to the UK </a:t>
            </a:r>
            <a:r>
              <a:rPr lang="en-GB" sz="1600" dirty="0">
                <a:solidFill>
                  <a:srgbClr val="000000"/>
                </a:solidFill>
                <a:ea typeface="Times New Roman" panose="02020603050405020304" pitchFamily="18" charset="0"/>
              </a:rPr>
              <a:t>natural water quality problem.</a:t>
            </a:r>
          </a:p>
          <a:p>
            <a:r>
              <a:rPr lang="en-GB" sz="1600" dirty="0"/>
              <a:t>If we reduce the amount of </a:t>
            </a:r>
            <a:r>
              <a:rPr lang="en-GB" sz="1600" b="1" dirty="0">
                <a:solidFill>
                  <a:srgbClr val="FF0000"/>
                </a:solidFill>
              </a:rPr>
              <a:t>chemically toxic products </a:t>
            </a:r>
            <a:r>
              <a:rPr lang="en-GB" sz="1600" dirty="0"/>
              <a:t>entering our water, this is a massive step forwards.</a:t>
            </a:r>
          </a:p>
          <a:p>
            <a:endParaRPr lang="en-GB" sz="1600" dirty="0"/>
          </a:p>
          <a:p>
            <a:r>
              <a:rPr lang="en-GB" sz="1600" dirty="0"/>
              <a:t>If we replace it with </a:t>
            </a:r>
            <a:r>
              <a:rPr lang="en-GB" sz="1600" b="1" dirty="0">
                <a:solidFill>
                  <a:schemeClr val="accent1">
                    <a:lumMod val="75000"/>
                  </a:schemeClr>
                </a:solidFill>
              </a:rPr>
              <a:t>non-chemical, bioremedial cleaning products, </a:t>
            </a:r>
            <a:r>
              <a:rPr lang="en-GB" sz="1600" dirty="0"/>
              <a:t>we are putting </a:t>
            </a:r>
            <a:r>
              <a:rPr lang="en-GB" sz="1600" b="1" dirty="0">
                <a:solidFill>
                  <a:schemeClr val="accent1">
                    <a:lumMod val="75000"/>
                  </a:schemeClr>
                </a:solidFill>
              </a:rPr>
              <a:t>essential, naturally occurring, harmless bacteria </a:t>
            </a:r>
            <a:r>
              <a:rPr lang="en-GB" sz="1600" dirty="0"/>
              <a:t>back into our water ways.</a:t>
            </a:r>
          </a:p>
          <a:p>
            <a:endParaRPr lang="en-GB" sz="1600" dirty="0"/>
          </a:p>
          <a:p>
            <a:r>
              <a:rPr lang="en-GB" sz="1600" b="1" dirty="0">
                <a:solidFill>
                  <a:schemeClr val="accent1">
                    <a:lumMod val="75000"/>
                  </a:schemeClr>
                </a:solidFill>
              </a:rPr>
              <a:t>Bacteria that are an essential part of the eco –system.</a:t>
            </a:r>
            <a:endParaRPr lang="en-GB" sz="1600" b="1" dirty="0">
              <a:solidFill>
                <a:schemeClr val="accent1">
                  <a:lumMod val="75000"/>
                </a:schemeClr>
              </a:solidFill>
              <a:effectLst/>
              <a:ea typeface="Times New Roman" panose="02020603050405020304" pitchFamily="18" charset="0"/>
            </a:endParaRPr>
          </a:p>
        </p:txBody>
      </p:sp>
      <p:pic>
        <p:nvPicPr>
          <p:cNvPr id="8" name="Picture 7">
            <a:extLst>
              <a:ext uri="{FF2B5EF4-FFF2-40B4-BE49-F238E27FC236}">
                <a16:creationId xmlns:a16="http://schemas.microsoft.com/office/drawing/2014/main" id="{07FC3720-EF16-4E22-B102-A46A6370BF8F}"/>
              </a:ext>
            </a:extLst>
          </p:cNvPr>
          <p:cNvPicPr>
            <a:picLocks noChangeAspect="1"/>
          </p:cNvPicPr>
          <p:nvPr/>
        </p:nvPicPr>
        <p:blipFill>
          <a:blip r:embed="rId2"/>
          <a:stretch>
            <a:fillRect/>
          </a:stretch>
        </p:blipFill>
        <p:spPr>
          <a:xfrm>
            <a:off x="8904572" y="3633747"/>
            <a:ext cx="2693068" cy="2520646"/>
          </a:xfrm>
          <a:prstGeom prst="rect">
            <a:avLst/>
          </a:prstGeom>
        </p:spPr>
      </p:pic>
      <p:pic>
        <p:nvPicPr>
          <p:cNvPr id="10" name="Picture 9">
            <a:extLst>
              <a:ext uri="{FF2B5EF4-FFF2-40B4-BE49-F238E27FC236}">
                <a16:creationId xmlns:a16="http://schemas.microsoft.com/office/drawing/2014/main" id="{532EED7B-10FF-4980-966E-C3FB856BBB1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59902" y="352095"/>
            <a:ext cx="1920903" cy="1935641"/>
          </a:xfrm>
          <a:prstGeom prst="rect">
            <a:avLst/>
          </a:prstGeom>
        </p:spPr>
      </p:pic>
      <p:sp>
        <p:nvSpPr>
          <p:cNvPr id="12" name="TextBox 11">
            <a:extLst>
              <a:ext uri="{FF2B5EF4-FFF2-40B4-BE49-F238E27FC236}">
                <a16:creationId xmlns:a16="http://schemas.microsoft.com/office/drawing/2014/main" id="{CD50F616-56E4-4808-96F0-7201DD50F1B6}"/>
              </a:ext>
            </a:extLst>
          </p:cNvPr>
          <p:cNvSpPr txBox="1"/>
          <p:nvPr/>
        </p:nvSpPr>
        <p:spPr>
          <a:xfrm>
            <a:off x="8833011" y="2518907"/>
            <a:ext cx="3027878" cy="738664"/>
          </a:xfrm>
          <a:prstGeom prst="rect">
            <a:avLst/>
          </a:prstGeom>
          <a:noFill/>
        </p:spPr>
        <p:txBody>
          <a:bodyPr wrap="square">
            <a:spAutoFit/>
          </a:bodyPr>
          <a:lstStyle/>
          <a:p>
            <a:pPr algn="l" fontAlgn="base"/>
            <a:r>
              <a:rPr lang="en-GB" sz="1400" b="1" i="1" dirty="0">
                <a:solidFill>
                  <a:schemeClr val="accent1">
                    <a:lumMod val="75000"/>
                  </a:schemeClr>
                </a:solidFill>
                <a:effectLst/>
                <a:latin typeface="raleway"/>
              </a:rPr>
              <a:t>“Our concern is the environment. Our passion is helping you protect it for the future”.</a:t>
            </a:r>
          </a:p>
        </p:txBody>
      </p:sp>
    </p:spTree>
    <p:extLst>
      <p:ext uri="{BB962C8B-B14F-4D97-AF65-F5344CB8AC3E}">
        <p14:creationId xmlns:p14="http://schemas.microsoft.com/office/powerpoint/2010/main" val="396953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37A4C-470B-41BA-BB4C-2BE5219257BA}"/>
              </a:ext>
            </a:extLst>
          </p:cNvPr>
          <p:cNvSpPr>
            <a:spLocks noGrp="1"/>
          </p:cNvSpPr>
          <p:nvPr>
            <p:ph type="title"/>
          </p:nvPr>
        </p:nvSpPr>
        <p:spPr>
          <a:xfrm>
            <a:off x="265038" y="244475"/>
            <a:ext cx="6493571" cy="654216"/>
          </a:xfrm>
        </p:spPr>
        <p:txBody>
          <a:bodyPr/>
          <a:lstStyle/>
          <a:p>
            <a:r>
              <a:rPr lang="en-GB" dirty="0"/>
              <a:t>The Technology  </a:t>
            </a:r>
          </a:p>
        </p:txBody>
      </p:sp>
      <p:sp>
        <p:nvSpPr>
          <p:cNvPr id="4" name="Slide Number Placeholder 3">
            <a:extLst>
              <a:ext uri="{FF2B5EF4-FFF2-40B4-BE49-F238E27FC236}">
                <a16:creationId xmlns:a16="http://schemas.microsoft.com/office/drawing/2014/main" id="{ACF6DFA9-6E86-4C41-9755-EE62594970CF}"/>
              </a:ext>
            </a:extLst>
          </p:cNvPr>
          <p:cNvSpPr>
            <a:spLocks noGrp="1"/>
          </p:cNvSpPr>
          <p:nvPr>
            <p:ph type="sldNum" sz="quarter" idx="12"/>
          </p:nvPr>
        </p:nvSpPr>
        <p:spPr/>
        <p:txBody>
          <a:bodyPr/>
          <a:lstStyle/>
          <a:p>
            <a:fld id="{9CD8D479-8942-46E8-A226-A4E01F7A105C}" type="slidenum">
              <a:rPr lang="en-GB" smtClean="0"/>
              <a:t>4</a:t>
            </a:fld>
            <a:endParaRPr lang="en-GB" dirty="0"/>
          </a:p>
        </p:txBody>
      </p:sp>
      <p:sp>
        <p:nvSpPr>
          <p:cNvPr id="5" name="Date Placeholder 4">
            <a:extLst>
              <a:ext uri="{FF2B5EF4-FFF2-40B4-BE49-F238E27FC236}">
                <a16:creationId xmlns:a16="http://schemas.microsoft.com/office/drawing/2014/main" id="{3F89FBB1-03CA-4F6D-8E94-10D6BF9E82DE}"/>
              </a:ext>
            </a:extLst>
          </p:cNvPr>
          <p:cNvSpPr>
            <a:spLocks noGrp="1"/>
          </p:cNvSpPr>
          <p:nvPr>
            <p:ph type="dt" sz="half" idx="10"/>
          </p:nvPr>
        </p:nvSpPr>
        <p:spPr/>
        <p:txBody>
          <a:bodyPr/>
          <a:lstStyle/>
          <a:p>
            <a:fld id="{6DD1B487-36FD-4CED-B07A-1A81FC6540B1}" type="datetime1">
              <a:rPr lang="en-US" smtClean="0"/>
              <a:pPr/>
              <a:t>10/14/2020</a:t>
            </a:fld>
            <a:endParaRPr lang="en-US" dirty="0"/>
          </a:p>
        </p:txBody>
      </p:sp>
      <p:sp>
        <p:nvSpPr>
          <p:cNvPr id="6" name="Footer Placeholder 5">
            <a:extLst>
              <a:ext uri="{FF2B5EF4-FFF2-40B4-BE49-F238E27FC236}">
                <a16:creationId xmlns:a16="http://schemas.microsoft.com/office/drawing/2014/main" id="{1F9BFB36-D893-43C6-9FE6-8A576810002B}"/>
              </a:ext>
            </a:extLst>
          </p:cNvPr>
          <p:cNvSpPr>
            <a:spLocks noGrp="1"/>
          </p:cNvSpPr>
          <p:nvPr>
            <p:ph type="ftr" sz="quarter" idx="11"/>
          </p:nvPr>
        </p:nvSpPr>
        <p:spPr/>
        <p:txBody>
          <a:bodyPr/>
          <a:lstStyle/>
          <a:p>
            <a:r>
              <a:rPr lang="en-US" dirty="0"/>
              <a:t>Add a footer</a:t>
            </a:r>
          </a:p>
        </p:txBody>
      </p:sp>
      <p:pic>
        <p:nvPicPr>
          <p:cNvPr id="7" name="Content Placeholder 8">
            <a:extLst>
              <a:ext uri="{FF2B5EF4-FFF2-40B4-BE49-F238E27FC236}">
                <a16:creationId xmlns:a16="http://schemas.microsoft.com/office/drawing/2014/main" id="{0AF60E68-26CB-4124-8280-1B98B214109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590100" y="4508137"/>
            <a:ext cx="5263666" cy="1973875"/>
          </a:xfrm>
          <a:prstGeom prst="rect">
            <a:avLst/>
          </a:prstGeom>
        </p:spPr>
      </p:pic>
      <p:pic>
        <p:nvPicPr>
          <p:cNvPr id="8" name="Picture 7">
            <a:extLst>
              <a:ext uri="{FF2B5EF4-FFF2-40B4-BE49-F238E27FC236}">
                <a16:creationId xmlns:a16="http://schemas.microsoft.com/office/drawing/2014/main" id="{12306289-3A15-411E-8485-4F94F0292EBB}"/>
              </a:ext>
            </a:extLst>
          </p:cNvPr>
          <p:cNvPicPr>
            <a:picLocks noChangeAspect="1"/>
          </p:cNvPicPr>
          <p:nvPr/>
        </p:nvPicPr>
        <p:blipFill>
          <a:blip r:embed="rId3"/>
          <a:stretch>
            <a:fillRect/>
          </a:stretch>
        </p:blipFill>
        <p:spPr>
          <a:xfrm>
            <a:off x="6590100" y="2424576"/>
            <a:ext cx="5263666" cy="1941211"/>
          </a:xfrm>
          <a:prstGeom prst="rect">
            <a:avLst/>
          </a:prstGeom>
        </p:spPr>
      </p:pic>
      <p:pic>
        <p:nvPicPr>
          <p:cNvPr id="10" name="Picture 9">
            <a:extLst>
              <a:ext uri="{FF2B5EF4-FFF2-40B4-BE49-F238E27FC236}">
                <a16:creationId xmlns:a16="http://schemas.microsoft.com/office/drawing/2014/main" id="{8AC38D4B-4C30-43AD-817F-A2728F938F6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1153" y="375988"/>
            <a:ext cx="5016628" cy="1600783"/>
          </a:xfrm>
          <a:prstGeom prst="rect">
            <a:avLst/>
          </a:prstGeom>
        </p:spPr>
      </p:pic>
      <p:sp>
        <p:nvSpPr>
          <p:cNvPr id="11" name="TextBox 10">
            <a:extLst>
              <a:ext uri="{FF2B5EF4-FFF2-40B4-BE49-F238E27FC236}">
                <a16:creationId xmlns:a16="http://schemas.microsoft.com/office/drawing/2014/main" id="{C0229E49-D0DD-4BAB-95BA-8C0A9D6A6C40}"/>
              </a:ext>
            </a:extLst>
          </p:cNvPr>
          <p:cNvSpPr txBox="1"/>
          <p:nvPr/>
        </p:nvSpPr>
        <p:spPr>
          <a:xfrm>
            <a:off x="265038" y="1623599"/>
            <a:ext cx="5774180" cy="4524315"/>
          </a:xfrm>
          <a:prstGeom prst="rect">
            <a:avLst/>
          </a:prstGeom>
          <a:noFill/>
        </p:spPr>
        <p:txBody>
          <a:bodyPr wrap="square" rtlCol="0">
            <a:spAutoFit/>
          </a:bodyPr>
          <a:lstStyle/>
          <a:p>
            <a:r>
              <a:rPr lang="en-GB" dirty="0"/>
              <a:t>Our </a:t>
            </a:r>
            <a:r>
              <a:rPr lang="en-GB" b="1" dirty="0">
                <a:solidFill>
                  <a:schemeClr val="accent1">
                    <a:lumMod val="75000"/>
                  </a:schemeClr>
                </a:solidFill>
              </a:rPr>
              <a:t>non-chemical cleaning products </a:t>
            </a:r>
            <a:r>
              <a:rPr lang="en-GB" dirty="0"/>
              <a:t>are a specially formulated blend of natural surfactant and naturally occurring augmented bacteria.</a:t>
            </a:r>
          </a:p>
          <a:p>
            <a:endParaRPr lang="en-GB" dirty="0"/>
          </a:p>
          <a:p>
            <a:r>
              <a:rPr lang="en-GB" dirty="0"/>
              <a:t>The powerful natural surfactants are </a:t>
            </a:r>
            <a:r>
              <a:rPr lang="en-GB" b="1" dirty="0">
                <a:solidFill>
                  <a:schemeClr val="accent1">
                    <a:lumMod val="75000"/>
                  </a:schemeClr>
                </a:solidFill>
              </a:rPr>
              <a:t>readily biodegradable </a:t>
            </a:r>
            <a:r>
              <a:rPr lang="en-GB" dirty="0"/>
              <a:t>and they uplift grease and dirt from any hard surface.</a:t>
            </a:r>
          </a:p>
          <a:p>
            <a:endParaRPr lang="en-GB" dirty="0"/>
          </a:p>
          <a:p>
            <a:r>
              <a:rPr lang="en-GB" dirty="0"/>
              <a:t>The naturally occurring bacteria then ingest fats, grease and oils converting them into water and naturally occurring CO2 which is essential for photosynthesis.</a:t>
            </a:r>
          </a:p>
          <a:p>
            <a:endParaRPr lang="en-GB" dirty="0"/>
          </a:p>
          <a:p>
            <a:r>
              <a:rPr lang="en-GB" dirty="0"/>
              <a:t>By using naturally occurring bacteria we are enhancing nature’s own process of dealing with contamination and  converting it into a powerful and </a:t>
            </a:r>
            <a:r>
              <a:rPr lang="en-GB" b="1" dirty="0">
                <a:solidFill>
                  <a:schemeClr val="accent1">
                    <a:lumMod val="75000"/>
                  </a:schemeClr>
                </a:solidFill>
              </a:rPr>
              <a:t>harmless non-chemical cleaning product</a:t>
            </a:r>
            <a:r>
              <a:rPr lang="en-GB" dirty="0"/>
              <a:t>. </a:t>
            </a:r>
          </a:p>
        </p:txBody>
      </p:sp>
    </p:spTree>
    <p:extLst>
      <p:ext uri="{BB962C8B-B14F-4D97-AF65-F5344CB8AC3E}">
        <p14:creationId xmlns:p14="http://schemas.microsoft.com/office/powerpoint/2010/main" val="73860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75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nodeType="withEffect">
                                  <p:stCondLst>
                                    <p:cond delay="75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AA49E-C104-47FC-9B0B-F9BB2B679945}"/>
              </a:ext>
            </a:extLst>
          </p:cNvPr>
          <p:cNvSpPr>
            <a:spLocks noGrp="1"/>
          </p:cNvSpPr>
          <p:nvPr>
            <p:ph type="title"/>
          </p:nvPr>
        </p:nvSpPr>
        <p:spPr>
          <a:xfrm>
            <a:off x="263837" y="163482"/>
            <a:ext cx="9371949" cy="598556"/>
          </a:xfrm>
        </p:spPr>
        <p:txBody>
          <a:bodyPr>
            <a:normAutofit fontScale="90000"/>
          </a:bodyPr>
          <a:lstStyle/>
          <a:p>
            <a:r>
              <a:rPr lang="en-GB" dirty="0"/>
              <a:t>The Benefits</a:t>
            </a:r>
          </a:p>
        </p:txBody>
      </p:sp>
      <p:sp>
        <p:nvSpPr>
          <p:cNvPr id="4" name="Slide Number Placeholder 3">
            <a:extLst>
              <a:ext uri="{FF2B5EF4-FFF2-40B4-BE49-F238E27FC236}">
                <a16:creationId xmlns:a16="http://schemas.microsoft.com/office/drawing/2014/main" id="{B67BBAFE-D170-491C-BE8C-88C40D1A82FF}"/>
              </a:ext>
            </a:extLst>
          </p:cNvPr>
          <p:cNvSpPr>
            <a:spLocks noGrp="1"/>
          </p:cNvSpPr>
          <p:nvPr>
            <p:ph type="sldNum" sz="quarter" idx="12"/>
          </p:nvPr>
        </p:nvSpPr>
        <p:spPr/>
        <p:txBody>
          <a:bodyPr/>
          <a:lstStyle/>
          <a:p>
            <a:fld id="{9CD8D479-8942-46E8-A226-A4E01F7A105C}" type="slidenum">
              <a:rPr lang="en-GB" smtClean="0"/>
              <a:t>5</a:t>
            </a:fld>
            <a:endParaRPr lang="en-GB" dirty="0"/>
          </a:p>
        </p:txBody>
      </p:sp>
      <p:sp>
        <p:nvSpPr>
          <p:cNvPr id="5" name="Date Placeholder 4">
            <a:extLst>
              <a:ext uri="{FF2B5EF4-FFF2-40B4-BE49-F238E27FC236}">
                <a16:creationId xmlns:a16="http://schemas.microsoft.com/office/drawing/2014/main" id="{CEA50F7B-5795-4EB1-8520-B51B78A4253D}"/>
              </a:ext>
            </a:extLst>
          </p:cNvPr>
          <p:cNvSpPr>
            <a:spLocks noGrp="1"/>
          </p:cNvSpPr>
          <p:nvPr>
            <p:ph type="dt" sz="half" idx="10"/>
          </p:nvPr>
        </p:nvSpPr>
        <p:spPr/>
        <p:txBody>
          <a:bodyPr/>
          <a:lstStyle/>
          <a:p>
            <a:fld id="{6DD1B487-36FD-4CED-B07A-1A81FC6540B1}" type="datetime1">
              <a:rPr lang="en-US" smtClean="0"/>
              <a:pPr/>
              <a:t>10/14/2020</a:t>
            </a:fld>
            <a:endParaRPr lang="en-US" dirty="0"/>
          </a:p>
        </p:txBody>
      </p:sp>
      <p:sp>
        <p:nvSpPr>
          <p:cNvPr id="6" name="Footer Placeholder 5">
            <a:extLst>
              <a:ext uri="{FF2B5EF4-FFF2-40B4-BE49-F238E27FC236}">
                <a16:creationId xmlns:a16="http://schemas.microsoft.com/office/drawing/2014/main" id="{13896991-DB52-4F81-A2FE-4DA4992DEBB9}"/>
              </a:ext>
            </a:extLst>
          </p:cNvPr>
          <p:cNvSpPr>
            <a:spLocks noGrp="1"/>
          </p:cNvSpPr>
          <p:nvPr>
            <p:ph type="ftr" sz="quarter" idx="11"/>
          </p:nvPr>
        </p:nvSpPr>
        <p:spPr/>
        <p:txBody>
          <a:bodyPr/>
          <a:lstStyle/>
          <a:p>
            <a:r>
              <a:rPr lang="en-US" dirty="0"/>
              <a:t>Add a footer</a:t>
            </a:r>
          </a:p>
        </p:txBody>
      </p:sp>
      <p:sp>
        <p:nvSpPr>
          <p:cNvPr id="8" name="TextBox 7">
            <a:extLst>
              <a:ext uri="{FF2B5EF4-FFF2-40B4-BE49-F238E27FC236}">
                <a16:creationId xmlns:a16="http://schemas.microsoft.com/office/drawing/2014/main" id="{21B09830-F1B6-432B-8044-EF6EFBE2465B}"/>
              </a:ext>
            </a:extLst>
          </p:cNvPr>
          <p:cNvSpPr txBox="1"/>
          <p:nvPr/>
        </p:nvSpPr>
        <p:spPr>
          <a:xfrm>
            <a:off x="371430" y="1150796"/>
            <a:ext cx="6780475" cy="5170646"/>
          </a:xfrm>
          <a:prstGeom prst="rect">
            <a:avLst/>
          </a:prstGeom>
          <a:noFill/>
        </p:spPr>
        <p:txBody>
          <a:bodyPr wrap="square">
            <a:spAutoFit/>
          </a:bodyPr>
          <a:lstStyle/>
          <a:p>
            <a:pPr lvl="0">
              <a:spcAft>
                <a:spcPts val="1200"/>
              </a:spcAft>
            </a:pPr>
            <a:r>
              <a:rPr lang="en-GB" sz="1800" dirty="0">
                <a:solidFill>
                  <a:srgbClr val="000000"/>
                </a:solidFill>
                <a:effectLst/>
                <a:ea typeface="Times New Roman" panose="02020603050405020304" pitchFamily="18" charset="0"/>
              </a:rPr>
              <a:t>At </a:t>
            </a:r>
            <a:r>
              <a:rPr lang="en-GB" sz="1800" b="1" dirty="0">
                <a:solidFill>
                  <a:srgbClr val="000000"/>
                </a:solidFill>
                <a:effectLst/>
                <a:ea typeface="Times New Roman" panose="02020603050405020304" pitchFamily="18" charset="0"/>
              </a:rPr>
              <a:t>GW Environmental </a:t>
            </a:r>
            <a:r>
              <a:rPr lang="en-GB" sz="1800" dirty="0">
                <a:solidFill>
                  <a:srgbClr val="000000"/>
                </a:solidFill>
                <a:effectLst/>
                <a:ea typeface="Times New Roman" panose="02020603050405020304" pitchFamily="18" charset="0"/>
              </a:rPr>
              <a:t>we know replacing harmful and toxic  cleaning products with our products will help improve UK water quality.</a:t>
            </a:r>
          </a:p>
          <a:p>
            <a:pPr lvl="0">
              <a:spcAft>
                <a:spcPts val="1200"/>
              </a:spcAft>
            </a:pPr>
            <a:r>
              <a:rPr lang="en-GB" dirty="0">
                <a:solidFill>
                  <a:srgbClr val="000000"/>
                </a:solidFill>
              </a:rPr>
              <a:t>We  make our products price competitive so they represent a replacement cost or </a:t>
            </a:r>
            <a:r>
              <a:rPr lang="en-GB" b="1" dirty="0">
                <a:solidFill>
                  <a:srgbClr val="000000"/>
                </a:solidFill>
              </a:rPr>
              <a:t>cost saving </a:t>
            </a:r>
            <a:r>
              <a:rPr lang="en-GB" dirty="0">
                <a:solidFill>
                  <a:srgbClr val="000000"/>
                </a:solidFill>
              </a:rPr>
              <a:t>and not an additional cost to you.</a:t>
            </a:r>
          </a:p>
          <a:p>
            <a:pPr lvl="0">
              <a:spcAft>
                <a:spcPts val="1200"/>
              </a:spcAft>
            </a:pPr>
            <a:r>
              <a:rPr lang="en-GB" dirty="0">
                <a:solidFill>
                  <a:srgbClr val="000000"/>
                </a:solidFill>
              </a:rPr>
              <a:t>Our products are non-chemical, non-caustic and Ph neutral so they are </a:t>
            </a:r>
            <a:r>
              <a:rPr lang="en-GB" b="1" dirty="0">
                <a:solidFill>
                  <a:srgbClr val="000000"/>
                </a:solidFill>
              </a:rPr>
              <a:t>safer for you to use.</a:t>
            </a:r>
          </a:p>
          <a:p>
            <a:pPr lvl="0">
              <a:spcAft>
                <a:spcPts val="1200"/>
              </a:spcAft>
            </a:pPr>
            <a:r>
              <a:rPr lang="en-GB" dirty="0">
                <a:solidFill>
                  <a:srgbClr val="000000"/>
                </a:solidFill>
              </a:rPr>
              <a:t>The regular use of our products will help even the most difficult to clean hard surfaces retain their original non slip design.</a:t>
            </a:r>
          </a:p>
          <a:p>
            <a:pPr lvl="0">
              <a:spcAft>
                <a:spcPts val="1200"/>
              </a:spcAft>
            </a:pPr>
            <a:r>
              <a:rPr lang="en-GB" dirty="0">
                <a:solidFill>
                  <a:srgbClr val="000000"/>
                </a:solidFill>
              </a:rPr>
              <a:t>The ability of our products to ingest fats, oils and grease means that drains can be kept free running with “good” bacteria entering  the sewers to help prevent wider social and economic issues, such as the creation of fatbergs.</a:t>
            </a:r>
          </a:p>
          <a:p>
            <a:pPr lvl="0">
              <a:spcAft>
                <a:spcPts val="1200"/>
              </a:spcAft>
            </a:pPr>
            <a:r>
              <a:rPr lang="en-GB" dirty="0">
                <a:solidFill>
                  <a:srgbClr val="000000"/>
                </a:solidFill>
              </a:rPr>
              <a:t>We supply our products in a concentrated formula to reduce storage needs and the CO2 footprint associated with delivery and distribution.</a:t>
            </a:r>
          </a:p>
          <a:p>
            <a:pPr lvl="0">
              <a:spcAft>
                <a:spcPts val="1200"/>
              </a:spcAft>
            </a:pPr>
            <a:endParaRPr lang="en-GB" dirty="0">
              <a:solidFill>
                <a:schemeClr val="accent1">
                  <a:lumMod val="75000"/>
                </a:schemeClr>
              </a:solidFill>
            </a:endParaRPr>
          </a:p>
        </p:txBody>
      </p:sp>
      <p:sp>
        <p:nvSpPr>
          <p:cNvPr id="25" name="Rectangle 24">
            <a:extLst>
              <a:ext uri="{FF2B5EF4-FFF2-40B4-BE49-F238E27FC236}">
                <a16:creationId xmlns:a16="http://schemas.microsoft.com/office/drawing/2014/main" id="{42F2D656-4151-496C-A2E1-F0011CFA02EC}"/>
              </a:ext>
            </a:extLst>
          </p:cNvPr>
          <p:cNvSpPr/>
          <p:nvPr/>
        </p:nvSpPr>
        <p:spPr>
          <a:xfrm>
            <a:off x="7592828" y="285472"/>
            <a:ext cx="4414684" cy="618689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9">
            <a:extLst>
              <a:ext uri="{FF2B5EF4-FFF2-40B4-BE49-F238E27FC236}">
                <a16:creationId xmlns:a16="http://schemas.microsoft.com/office/drawing/2014/main" id="{FC41F80F-5B70-4217-97AE-81D2FE3C22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69652" y="363551"/>
            <a:ext cx="2257422" cy="1693067"/>
          </a:xfrm>
          <a:prstGeom prst="rect">
            <a:avLst/>
          </a:prstGeom>
        </p:spPr>
      </p:pic>
      <p:pic>
        <p:nvPicPr>
          <p:cNvPr id="14" name="Picture 13">
            <a:extLst>
              <a:ext uri="{FF2B5EF4-FFF2-40B4-BE49-F238E27FC236}">
                <a16:creationId xmlns:a16="http://schemas.microsoft.com/office/drawing/2014/main" id="{B6626F3A-045B-4DE9-8C15-4AD96B3039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14110" y="372746"/>
            <a:ext cx="1872160" cy="1674675"/>
          </a:xfrm>
          <a:prstGeom prst="rect">
            <a:avLst/>
          </a:prstGeom>
        </p:spPr>
      </p:pic>
      <p:sp>
        <p:nvSpPr>
          <p:cNvPr id="26" name="TextBox 25">
            <a:extLst>
              <a:ext uri="{FF2B5EF4-FFF2-40B4-BE49-F238E27FC236}">
                <a16:creationId xmlns:a16="http://schemas.microsoft.com/office/drawing/2014/main" id="{6D4AE2A5-FC7E-4B8F-9A74-07EACBDCA47A}"/>
              </a:ext>
            </a:extLst>
          </p:cNvPr>
          <p:cNvSpPr txBox="1"/>
          <p:nvPr/>
        </p:nvSpPr>
        <p:spPr>
          <a:xfrm>
            <a:off x="10014110" y="2136346"/>
            <a:ext cx="1837978" cy="1569660"/>
          </a:xfrm>
          <a:prstGeom prst="rect">
            <a:avLst/>
          </a:prstGeom>
          <a:noFill/>
        </p:spPr>
        <p:txBody>
          <a:bodyPr wrap="square" rtlCol="0">
            <a:spAutoFit/>
          </a:bodyPr>
          <a:lstStyle/>
          <a:p>
            <a:pPr algn="l" fontAlgn="base"/>
            <a:r>
              <a:rPr lang="en-GB" sz="1200" b="1" i="0" dirty="0">
                <a:solidFill>
                  <a:srgbClr val="111111"/>
                </a:solidFill>
                <a:effectLst/>
              </a:rPr>
              <a:t>The UK spends over £100m a year removing  over 300 00 fatbergs from drains and sewers .</a:t>
            </a:r>
          </a:p>
          <a:p>
            <a:pPr algn="l" fontAlgn="base"/>
            <a:endParaRPr lang="en-GB" sz="1200" b="1" dirty="0">
              <a:solidFill>
                <a:srgbClr val="111111"/>
              </a:solidFill>
            </a:endParaRPr>
          </a:p>
          <a:p>
            <a:pPr algn="l" fontAlgn="base"/>
            <a:r>
              <a:rPr lang="en-GB" sz="1200" b="1" i="0" dirty="0">
                <a:solidFill>
                  <a:srgbClr val="111111"/>
                </a:solidFill>
                <a:effectLst/>
              </a:rPr>
              <a:t> </a:t>
            </a:r>
            <a:r>
              <a:rPr lang="en-GB" sz="1200" b="1" i="1" dirty="0">
                <a:solidFill>
                  <a:srgbClr val="111111"/>
                </a:solidFill>
                <a:effectLst/>
              </a:rPr>
              <a:t>lanes for drains –commercial news facts-fatbergs</a:t>
            </a:r>
            <a:endParaRPr lang="en-GB" sz="1200" b="1" i="0" dirty="0">
              <a:solidFill>
                <a:srgbClr val="111111"/>
              </a:solidFill>
              <a:effectLst/>
            </a:endParaRPr>
          </a:p>
        </p:txBody>
      </p:sp>
      <p:sp>
        <p:nvSpPr>
          <p:cNvPr id="27" name="TextBox 26">
            <a:extLst>
              <a:ext uri="{FF2B5EF4-FFF2-40B4-BE49-F238E27FC236}">
                <a16:creationId xmlns:a16="http://schemas.microsoft.com/office/drawing/2014/main" id="{AE1986AF-91CA-4923-8E25-986A7BBB0FEC}"/>
              </a:ext>
            </a:extLst>
          </p:cNvPr>
          <p:cNvSpPr txBox="1"/>
          <p:nvPr/>
        </p:nvSpPr>
        <p:spPr>
          <a:xfrm>
            <a:off x="7669652" y="2146054"/>
            <a:ext cx="2257422" cy="1569660"/>
          </a:xfrm>
          <a:prstGeom prst="rect">
            <a:avLst/>
          </a:prstGeom>
          <a:noFill/>
        </p:spPr>
        <p:txBody>
          <a:bodyPr wrap="square" rtlCol="0">
            <a:spAutoFit/>
          </a:bodyPr>
          <a:lstStyle/>
          <a:p>
            <a:pPr algn="l" fontAlgn="base"/>
            <a:r>
              <a:rPr lang="en-GB" sz="1200" b="1" i="0" dirty="0">
                <a:solidFill>
                  <a:srgbClr val="111111"/>
                </a:solidFill>
                <a:effectLst/>
              </a:rPr>
              <a:t>The cost of slip and trip related injuries cost the NHS £133m per annum.</a:t>
            </a:r>
          </a:p>
          <a:p>
            <a:pPr algn="l" fontAlgn="base"/>
            <a:r>
              <a:rPr lang="en-GB" sz="1200" b="1" i="0" dirty="0">
                <a:solidFill>
                  <a:srgbClr val="111111"/>
                </a:solidFill>
                <a:effectLst/>
              </a:rPr>
              <a:t>They accounted for 698,336 bed days .</a:t>
            </a:r>
          </a:p>
          <a:p>
            <a:pPr algn="l" fontAlgn="base"/>
            <a:endParaRPr lang="en-GB" sz="1200" b="1" dirty="0">
              <a:solidFill>
                <a:srgbClr val="111111"/>
              </a:solidFill>
            </a:endParaRPr>
          </a:p>
          <a:p>
            <a:pPr algn="l" fontAlgn="base"/>
            <a:r>
              <a:rPr lang="en-GB" sz="1200" b="1" i="0" dirty="0">
                <a:solidFill>
                  <a:srgbClr val="111111"/>
                </a:solidFill>
                <a:effectLst/>
              </a:rPr>
              <a:t> </a:t>
            </a:r>
            <a:r>
              <a:rPr lang="en-GB" sz="1200" b="1" i="1" dirty="0">
                <a:solidFill>
                  <a:srgbClr val="111111"/>
                </a:solidFill>
                <a:effectLst/>
              </a:rPr>
              <a:t>Hospital Episode Statistics - England: financial year 2002-03</a:t>
            </a:r>
            <a:endParaRPr lang="en-GB" sz="1200" b="1" i="0" dirty="0">
              <a:solidFill>
                <a:srgbClr val="111111"/>
              </a:solidFill>
              <a:effectLst/>
            </a:endParaRPr>
          </a:p>
        </p:txBody>
      </p:sp>
      <p:pic>
        <p:nvPicPr>
          <p:cNvPr id="21" name="Picture 20">
            <a:extLst>
              <a:ext uri="{FF2B5EF4-FFF2-40B4-BE49-F238E27FC236}">
                <a16:creationId xmlns:a16="http://schemas.microsoft.com/office/drawing/2014/main" id="{E7876FD5-182B-41DD-B238-1B78FAB37482}"/>
              </a:ext>
            </a:extLst>
          </p:cNvPr>
          <p:cNvPicPr>
            <a:picLocks noChangeAspect="1"/>
          </p:cNvPicPr>
          <p:nvPr/>
        </p:nvPicPr>
        <p:blipFill>
          <a:blip r:embed="rId4"/>
          <a:stretch>
            <a:fillRect/>
          </a:stretch>
        </p:blipFill>
        <p:spPr>
          <a:xfrm>
            <a:off x="7669651" y="3873549"/>
            <a:ext cx="2945339" cy="596361"/>
          </a:xfrm>
          <a:prstGeom prst="rect">
            <a:avLst/>
          </a:prstGeom>
        </p:spPr>
      </p:pic>
      <p:pic>
        <p:nvPicPr>
          <p:cNvPr id="23" name="Picture 22">
            <a:extLst>
              <a:ext uri="{FF2B5EF4-FFF2-40B4-BE49-F238E27FC236}">
                <a16:creationId xmlns:a16="http://schemas.microsoft.com/office/drawing/2014/main" id="{179C382A-B611-4AF8-ADF0-B1CCEAD8FB87}"/>
              </a:ext>
            </a:extLst>
          </p:cNvPr>
          <p:cNvPicPr>
            <a:picLocks noChangeAspect="1"/>
          </p:cNvPicPr>
          <p:nvPr/>
        </p:nvPicPr>
        <p:blipFill>
          <a:blip r:embed="rId5"/>
          <a:stretch>
            <a:fillRect/>
          </a:stretch>
        </p:blipFill>
        <p:spPr>
          <a:xfrm>
            <a:off x="7669652" y="4625670"/>
            <a:ext cx="3034558" cy="272333"/>
          </a:xfrm>
          <a:prstGeom prst="rect">
            <a:avLst/>
          </a:prstGeom>
        </p:spPr>
      </p:pic>
      <p:pic>
        <p:nvPicPr>
          <p:cNvPr id="24" name="Picture 23">
            <a:extLst>
              <a:ext uri="{FF2B5EF4-FFF2-40B4-BE49-F238E27FC236}">
                <a16:creationId xmlns:a16="http://schemas.microsoft.com/office/drawing/2014/main" id="{6D690182-3940-4F02-A3D7-42DCAED9D054}"/>
              </a:ext>
            </a:extLst>
          </p:cNvPr>
          <p:cNvPicPr>
            <a:picLocks noChangeAspect="1"/>
          </p:cNvPicPr>
          <p:nvPr/>
        </p:nvPicPr>
        <p:blipFill>
          <a:blip r:embed="rId6"/>
          <a:stretch>
            <a:fillRect/>
          </a:stretch>
        </p:blipFill>
        <p:spPr>
          <a:xfrm>
            <a:off x="7668903" y="5057686"/>
            <a:ext cx="3995696" cy="465251"/>
          </a:xfrm>
          <a:prstGeom prst="rect">
            <a:avLst/>
          </a:prstGeom>
        </p:spPr>
      </p:pic>
      <p:sp>
        <p:nvSpPr>
          <p:cNvPr id="28" name="TextBox 27">
            <a:extLst>
              <a:ext uri="{FF2B5EF4-FFF2-40B4-BE49-F238E27FC236}">
                <a16:creationId xmlns:a16="http://schemas.microsoft.com/office/drawing/2014/main" id="{9E3C3FB1-3655-4955-9828-4E41C2AF3A0E}"/>
              </a:ext>
            </a:extLst>
          </p:cNvPr>
          <p:cNvSpPr txBox="1"/>
          <p:nvPr/>
        </p:nvSpPr>
        <p:spPr>
          <a:xfrm>
            <a:off x="7736619" y="5707204"/>
            <a:ext cx="3995696" cy="646331"/>
          </a:xfrm>
          <a:prstGeom prst="rect">
            <a:avLst/>
          </a:prstGeom>
          <a:noFill/>
        </p:spPr>
        <p:txBody>
          <a:bodyPr wrap="square" rtlCol="0">
            <a:spAutoFit/>
          </a:bodyPr>
          <a:lstStyle/>
          <a:p>
            <a:r>
              <a:rPr lang="en-GB" sz="1200" b="1" dirty="0">
                <a:latin typeface="Corbel" panose="020B0503020204020204" pitchFamily="34" charset="0"/>
                <a:cs typeface="Calibri" panose="020F0502020204030204" pitchFamily="34" charset="0"/>
              </a:rPr>
              <a:t>The UK Cleaning Council is now raising concerns over the detrimental long term effects of chemical cleaning products on individuals</a:t>
            </a:r>
            <a:endParaRPr lang="en-GB" sz="1200" b="1" dirty="0">
              <a:latin typeface="Corbel" panose="020B0503020204020204" pitchFamily="34" charset="0"/>
            </a:endParaRPr>
          </a:p>
        </p:txBody>
      </p:sp>
    </p:spTree>
    <p:extLst>
      <p:ext uri="{BB962C8B-B14F-4D97-AF65-F5344CB8AC3E}">
        <p14:creationId xmlns:p14="http://schemas.microsoft.com/office/powerpoint/2010/main" val="207342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94689" y="438206"/>
            <a:ext cx="4846320" cy="3269090"/>
          </a:xfrm>
        </p:spPr>
        <p:txBody>
          <a:bodyPr>
            <a:noAutofit/>
          </a:bodyPr>
          <a:lstStyle/>
          <a:p>
            <a:br>
              <a:rPr lang="en-US" sz="1800" dirty="0"/>
            </a:br>
            <a:br>
              <a:rPr lang="en-US" sz="1800" dirty="0"/>
            </a:br>
            <a:br>
              <a:rPr lang="en-US" sz="1800" dirty="0"/>
            </a:br>
            <a:br>
              <a:rPr lang="en-US" sz="1800" dirty="0"/>
            </a:br>
            <a:endParaRPr lang="en-US" sz="1800" dirty="0"/>
          </a:p>
        </p:txBody>
      </p:sp>
      <p:pic>
        <p:nvPicPr>
          <p:cNvPr id="7" name="Picture 6">
            <a:extLst>
              <a:ext uri="{FF2B5EF4-FFF2-40B4-BE49-F238E27FC236}">
                <a16:creationId xmlns:a16="http://schemas.microsoft.com/office/drawing/2014/main" id="{2E78D092-6CD6-4CE8-8407-09765BFCF5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 y="293868"/>
            <a:ext cx="1333867" cy="1344101"/>
          </a:xfrm>
          <a:prstGeom prst="rect">
            <a:avLst/>
          </a:prstGeom>
        </p:spPr>
      </p:pic>
      <p:sp>
        <p:nvSpPr>
          <p:cNvPr id="11" name="TextBox 10">
            <a:extLst>
              <a:ext uri="{FF2B5EF4-FFF2-40B4-BE49-F238E27FC236}">
                <a16:creationId xmlns:a16="http://schemas.microsoft.com/office/drawing/2014/main" id="{D5287084-6734-439A-89B4-FECE654CA339}"/>
              </a:ext>
            </a:extLst>
          </p:cNvPr>
          <p:cNvSpPr txBox="1"/>
          <p:nvPr/>
        </p:nvSpPr>
        <p:spPr>
          <a:xfrm>
            <a:off x="1694689" y="4609317"/>
            <a:ext cx="4846320" cy="1231106"/>
          </a:xfrm>
          <a:prstGeom prst="rect">
            <a:avLst/>
          </a:prstGeom>
          <a:noFill/>
        </p:spPr>
        <p:txBody>
          <a:bodyPr wrap="square" rtlCol="0">
            <a:spAutoFit/>
          </a:bodyPr>
          <a:lstStyle/>
          <a:p>
            <a:r>
              <a:rPr lang="en-GB" dirty="0"/>
              <a:t> </a:t>
            </a:r>
            <a:r>
              <a:rPr lang="en-GB" sz="1400" dirty="0">
                <a:solidFill>
                  <a:schemeClr val="bg1"/>
                </a:solidFill>
              </a:rPr>
              <a:t>GW Environmental &amp; Consulting Ltd</a:t>
            </a:r>
          </a:p>
          <a:p>
            <a:r>
              <a:rPr lang="en-GB" sz="1400" dirty="0">
                <a:solidFill>
                  <a:schemeClr val="bg1"/>
                </a:solidFill>
              </a:rPr>
              <a:t> Registered Company  - 11968131</a:t>
            </a:r>
          </a:p>
          <a:p>
            <a:r>
              <a:rPr lang="en-GB" sz="1400" dirty="0">
                <a:solidFill>
                  <a:schemeClr val="bg1"/>
                </a:solidFill>
              </a:rPr>
              <a:t>Email: info@gwenvironmentalconsulting.com</a:t>
            </a:r>
          </a:p>
          <a:p>
            <a:r>
              <a:rPr lang="en-GB" sz="1400" dirty="0">
                <a:solidFill>
                  <a:schemeClr val="bg1"/>
                </a:solidFill>
              </a:rPr>
              <a:t>www.gwenvironmentalconsulting.com </a:t>
            </a:r>
          </a:p>
          <a:p>
            <a:endParaRPr lang="en-GB" sz="1400" dirty="0">
              <a:solidFill>
                <a:schemeClr val="bg1"/>
              </a:solidFill>
            </a:endParaRPr>
          </a:p>
        </p:txBody>
      </p:sp>
      <p:sp>
        <p:nvSpPr>
          <p:cNvPr id="3" name="TextBox 2">
            <a:extLst>
              <a:ext uri="{FF2B5EF4-FFF2-40B4-BE49-F238E27FC236}">
                <a16:creationId xmlns:a16="http://schemas.microsoft.com/office/drawing/2014/main" id="{4542A825-0F92-4369-9393-323734D17358}"/>
              </a:ext>
            </a:extLst>
          </p:cNvPr>
          <p:cNvSpPr txBox="1"/>
          <p:nvPr/>
        </p:nvSpPr>
        <p:spPr>
          <a:xfrm>
            <a:off x="1791032" y="356718"/>
            <a:ext cx="4522304" cy="3724096"/>
          </a:xfrm>
          <a:prstGeom prst="rect">
            <a:avLst/>
          </a:prstGeom>
          <a:noFill/>
        </p:spPr>
        <p:txBody>
          <a:bodyPr wrap="square">
            <a:spAutoFit/>
          </a:bodyPr>
          <a:lstStyle/>
          <a:p>
            <a:pPr lvl="0">
              <a:spcAft>
                <a:spcPts val="1200"/>
              </a:spcAft>
            </a:pPr>
            <a:r>
              <a:rPr lang="en-GB" sz="1800" dirty="0">
                <a:solidFill>
                  <a:schemeClr val="bg1"/>
                </a:solidFill>
                <a:effectLst/>
                <a:ea typeface="Times New Roman" panose="02020603050405020304" pitchFamily="18" charset="0"/>
              </a:rPr>
              <a:t>At </a:t>
            </a:r>
            <a:r>
              <a:rPr lang="en-GB" sz="1800" b="1" dirty="0">
                <a:solidFill>
                  <a:schemeClr val="bg1"/>
                </a:solidFill>
                <a:effectLst/>
                <a:ea typeface="Times New Roman" panose="02020603050405020304" pitchFamily="18" charset="0"/>
              </a:rPr>
              <a:t>GW Environmental </a:t>
            </a:r>
            <a:r>
              <a:rPr lang="en-GB" sz="1800" dirty="0">
                <a:solidFill>
                  <a:schemeClr val="bg1"/>
                </a:solidFill>
                <a:effectLst/>
                <a:ea typeface="Times New Roman" panose="02020603050405020304" pitchFamily="18" charset="0"/>
              </a:rPr>
              <a:t>we are so concerned about the state of UK lakes and rivers  we will help you start that journey from chemical to non-chemical cleaning products </a:t>
            </a:r>
            <a:r>
              <a:rPr lang="en-GB" sz="1800" b="1" dirty="0">
                <a:solidFill>
                  <a:schemeClr val="bg1"/>
                </a:solidFill>
                <a:effectLst/>
                <a:ea typeface="Times New Roman" panose="02020603050405020304" pitchFamily="18" charset="0"/>
              </a:rPr>
              <a:t>FOR FREE</a:t>
            </a:r>
          </a:p>
          <a:p>
            <a:pPr lvl="0">
              <a:spcAft>
                <a:spcPts val="1200"/>
              </a:spcAft>
            </a:pPr>
            <a:r>
              <a:rPr lang="en-GB" sz="1800" dirty="0">
                <a:solidFill>
                  <a:schemeClr val="bg1"/>
                </a:solidFill>
                <a:effectLst/>
                <a:ea typeface="Times New Roman" panose="02020603050405020304" pitchFamily="18" charset="0"/>
              </a:rPr>
              <a:t>If you want to contribute positively to  </a:t>
            </a:r>
            <a:r>
              <a:rPr lang="en-GB" sz="1800" dirty="0">
                <a:solidFill>
                  <a:schemeClr val="bg1"/>
                </a:solidFill>
                <a:ea typeface="Times New Roman" panose="02020603050405020304" pitchFamily="18" charset="0"/>
              </a:rPr>
              <a:t>the environment  or just want some peace of mind, we </a:t>
            </a:r>
            <a:r>
              <a:rPr lang="en-GB" sz="1800" dirty="0">
                <a:solidFill>
                  <a:schemeClr val="bg1"/>
                </a:solidFill>
                <a:effectLst/>
                <a:ea typeface="Times New Roman" panose="02020603050405020304" pitchFamily="18" charset="0"/>
              </a:rPr>
              <a:t>will evaluate your existing cleaning products and processes and recommend a way forwards for you</a:t>
            </a:r>
          </a:p>
          <a:p>
            <a:pPr lvl="0">
              <a:spcAft>
                <a:spcPts val="1200"/>
              </a:spcAft>
            </a:pPr>
            <a:r>
              <a:rPr lang="en-GB" dirty="0">
                <a:solidFill>
                  <a:schemeClr val="bg1"/>
                </a:solidFill>
              </a:rPr>
              <a:t>When it comes to the future of our waterways and the </a:t>
            </a:r>
            <a:r>
              <a:rPr lang="en-GB">
                <a:solidFill>
                  <a:schemeClr val="bg1"/>
                </a:solidFill>
              </a:rPr>
              <a:t>natural environment, </a:t>
            </a:r>
            <a:r>
              <a:rPr lang="en-GB" dirty="0">
                <a:solidFill>
                  <a:schemeClr val="bg1"/>
                </a:solidFill>
              </a:rPr>
              <a:t>we all have a choice as to how we contribute</a:t>
            </a:r>
          </a:p>
        </p:txBody>
      </p:sp>
      <p:sp>
        <p:nvSpPr>
          <p:cNvPr id="6" name="TextBox 5">
            <a:extLst>
              <a:ext uri="{FF2B5EF4-FFF2-40B4-BE49-F238E27FC236}">
                <a16:creationId xmlns:a16="http://schemas.microsoft.com/office/drawing/2014/main" id="{71F2FCE1-707E-4B04-86CB-9961626215CB}"/>
              </a:ext>
            </a:extLst>
          </p:cNvPr>
          <p:cNvSpPr txBox="1"/>
          <p:nvPr/>
        </p:nvSpPr>
        <p:spPr>
          <a:xfrm>
            <a:off x="6781993" y="293868"/>
            <a:ext cx="5150457" cy="1200329"/>
          </a:xfrm>
          <a:prstGeom prst="rect">
            <a:avLst/>
          </a:prstGeom>
          <a:noFill/>
        </p:spPr>
        <p:txBody>
          <a:bodyPr wrap="square">
            <a:spAutoFit/>
          </a:bodyPr>
          <a:lstStyle/>
          <a:p>
            <a:pPr algn="l" fontAlgn="base"/>
            <a:r>
              <a:rPr lang="en-GB" sz="2400" b="1" i="1" dirty="0">
                <a:solidFill>
                  <a:schemeClr val="accent1">
                    <a:lumMod val="75000"/>
                  </a:schemeClr>
                </a:solidFill>
                <a:effectLst/>
                <a:latin typeface="raleway"/>
              </a:rPr>
              <a:t>“Our concern is the environment. Our passion is helping you protect it for the future”.</a:t>
            </a:r>
          </a:p>
        </p:txBody>
      </p:sp>
    </p:spTree>
    <p:extLst>
      <p:ext uri="{BB962C8B-B14F-4D97-AF65-F5344CB8AC3E}">
        <p14:creationId xmlns:p14="http://schemas.microsoft.com/office/powerpoint/2010/main" val="112955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cology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ure ecology education photo presentation.potx" id="{C2041BFC-79DD-469A-9C9C-CE3A45FF64F3}" vid="{F6D325B2-35D9-40C5-B4CD-C0A8483D5659}"/>
    </a:ext>
  </a:extLst>
</a:theme>
</file>

<file path=ppt/theme/theme2.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Nature ecology education photo presentation</Template>
  <TotalTime>347</TotalTime>
  <Words>850</Words>
  <Application>Microsoft Office PowerPoint</Application>
  <PresentationFormat>Widescreen</PresentationFormat>
  <Paragraphs>77</Paragraphs>
  <Slides>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Corbel</vt:lpstr>
      <vt:lpstr>raleway</vt:lpstr>
      <vt:lpstr>Ecology 16x9</vt:lpstr>
      <vt:lpstr>Environmentally Responsible Cleaning – helping to stop the damage </vt:lpstr>
      <vt:lpstr>The Problem</vt:lpstr>
      <vt:lpstr>The Solution</vt:lpstr>
      <vt:lpstr>The Technology  </vt:lpstr>
      <vt:lpstr>The Benefits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Bioremedial treatments for shipping &amp; off shore facilities</dc:title>
  <dc:creator>graeme</dc:creator>
  <cp:lastModifiedBy>graeme</cp:lastModifiedBy>
  <cp:revision>37</cp:revision>
  <dcterms:created xsi:type="dcterms:W3CDTF">2020-09-30T11:16:02Z</dcterms:created>
  <dcterms:modified xsi:type="dcterms:W3CDTF">2020-10-14T08:17:47Z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